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0"/>
  </p:notesMasterIdLst>
  <p:sldIdLst>
    <p:sldId id="4073" r:id="rId2"/>
    <p:sldId id="2613" r:id="rId3"/>
    <p:sldId id="4116" r:id="rId4"/>
    <p:sldId id="4125" r:id="rId5"/>
    <p:sldId id="4121" r:id="rId6"/>
    <p:sldId id="4124" r:id="rId7"/>
    <p:sldId id="4126" r:id="rId8"/>
    <p:sldId id="409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z Maria Guzman" initials="LMG" lastIdx="3" clrIdx="0">
    <p:extLst>
      <p:ext uri="{19B8F6BF-5375-455C-9EA6-DF929625EA0E}">
        <p15:presenceInfo xmlns:p15="http://schemas.microsoft.com/office/powerpoint/2012/main" userId="S::luz.guzmanlozano@un.org::dfbbc94e-fd8f-49c2-b99b-32606d427649" providerId="AD"/>
      </p:ext>
    </p:extLst>
  </p:cmAuthor>
  <p:cmAuthor id="2" name="K Fernanda Barrera" initials="KFB" lastIdx="11" clrIdx="1">
    <p:extLst>
      <p:ext uri="{19B8F6BF-5375-455C-9EA6-DF929625EA0E}">
        <p15:presenceInfo xmlns:p15="http://schemas.microsoft.com/office/powerpoint/2012/main" userId="d04b5d42ca63af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0C2F"/>
    <a:srgbClr val="002F6C"/>
    <a:srgbClr val="374D81"/>
    <a:srgbClr val="205493"/>
    <a:srgbClr val="669900"/>
    <a:srgbClr val="33CC33"/>
    <a:srgbClr val="0067B9"/>
    <a:srgbClr val="A7C6ED"/>
    <a:srgbClr val="651D32"/>
    <a:srgbClr val="BAD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0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0370DB-BE57-425E-80BD-C4CC074D52BE}" type="doc">
      <dgm:prSet loTypeId="urn:microsoft.com/office/officeart/2005/8/layout/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s-MX"/>
        </a:p>
      </dgm:t>
    </dgm:pt>
    <dgm:pt modelId="{3994D8B5-31F0-47F0-93E9-EE2C345279B7}">
      <dgm:prSet phldrT="[Text]" custT="1"/>
      <dgm:spPr>
        <a:solidFill>
          <a:srgbClr val="BA0C2F"/>
        </a:solidFill>
      </dgm:spPr>
      <dgm:t>
        <a:bodyPr/>
        <a:lstStyle/>
        <a:p>
          <a:r>
            <a:rPr lang="es-MX" sz="2000" dirty="0"/>
            <a:t>1. Diagnóstico del entorno operativo*</a:t>
          </a:r>
        </a:p>
      </dgm:t>
    </dgm:pt>
    <dgm:pt modelId="{D73D1D70-AF4C-4281-8D2D-B6BF2DC5C273}" type="parTrans" cxnId="{2AD8189E-8394-4B91-B53A-F4BDBB329FC9}">
      <dgm:prSet/>
      <dgm:spPr/>
      <dgm:t>
        <a:bodyPr/>
        <a:lstStyle/>
        <a:p>
          <a:endParaRPr lang="es-MX"/>
        </a:p>
      </dgm:t>
    </dgm:pt>
    <dgm:pt modelId="{ECDF61D5-AFB9-49B3-8DC9-A81659599F4F}" type="sibTrans" cxnId="{2AD8189E-8394-4B91-B53A-F4BDBB329FC9}">
      <dgm:prSet/>
      <dgm:spPr/>
      <dgm:t>
        <a:bodyPr/>
        <a:lstStyle/>
        <a:p>
          <a:endParaRPr lang="es-MX"/>
        </a:p>
      </dgm:t>
    </dgm:pt>
    <dgm:pt modelId="{08C0A402-2FDA-4C94-A7F4-A3A2FA94CBFA}">
      <dgm:prSet phldrT="[Text]" custT="1"/>
      <dgm:spPr>
        <a:noFill/>
        <a:ln>
          <a:solidFill>
            <a:srgbClr val="BA0C2F">
              <a:alpha val="90000"/>
            </a:srgbClr>
          </a:solidFill>
        </a:ln>
      </dgm:spPr>
      <dgm:t>
        <a:bodyPr/>
        <a:lstStyle/>
        <a:p>
          <a:r>
            <a:rPr lang="es-MX" sz="2000" dirty="0"/>
            <a:t>Análisis de programas, documentos relevantes y normatividad</a:t>
          </a:r>
        </a:p>
      </dgm:t>
    </dgm:pt>
    <dgm:pt modelId="{57A3A902-336B-4BFF-AC53-D2E11F329079}" type="parTrans" cxnId="{C7A68277-136F-46AC-95FC-21A9AED881E6}">
      <dgm:prSet/>
      <dgm:spPr/>
      <dgm:t>
        <a:bodyPr/>
        <a:lstStyle/>
        <a:p>
          <a:endParaRPr lang="es-MX"/>
        </a:p>
      </dgm:t>
    </dgm:pt>
    <dgm:pt modelId="{5B688D42-78F4-4938-910A-15FEDDF05BAC}" type="sibTrans" cxnId="{C7A68277-136F-46AC-95FC-21A9AED881E6}">
      <dgm:prSet/>
      <dgm:spPr/>
      <dgm:t>
        <a:bodyPr/>
        <a:lstStyle/>
        <a:p>
          <a:endParaRPr lang="es-MX"/>
        </a:p>
      </dgm:t>
    </dgm:pt>
    <dgm:pt modelId="{F2085D38-A96A-45BB-8687-6B8E3CC9BEF5}">
      <dgm:prSet phldrT="[Text]" custT="1"/>
      <dgm:spPr>
        <a:solidFill>
          <a:srgbClr val="205493"/>
        </a:solidFill>
      </dgm:spPr>
      <dgm:t>
        <a:bodyPr/>
        <a:lstStyle/>
        <a:p>
          <a:r>
            <a:rPr lang="es-MX" sz="2000" dirty="0"/>
            <a:t>2. Identificar, analizar y evaluar los riesgos de conflictos de interés.</a:t>
          </a:r>
          <a:endParaRPr lang="es-MX" sz="1500" dirty="0"/>
        </a:p>
      </dgm:t>
    </dgm:pt>
    <dgm:pt modelId="{F970966A-6F7F-41F4-ABDC-76EDE50DCE6E}" type="parTrans" cxnId="{9B353FF5-8E7B-4BC5-8B44-CDACB283333A}">
      <dgm:prSet/>
      <dgm:spPr/>
      <dgm:t>
        <a:bodyPr/>
        <a:lstStyle/>
        <a:p>
          <a:endParaRPr lang="es-MX"/>
        </a:p>
      </dgm:t>
    </dgm:pt>
    <dgm:pt modelId="{255407B1-9F5B-48C9-874F-AC5A525EC673}" type="sibTrans" cxnId="{9B353FF5-8E7B-4BC5-8B44-CDACB283333A}">
      <dgm:prSet/>
      <dgm:spPr/>
      <dgm:t>
        <a:bodyPr/>
        <a:lstStyle/>
        <a:p>
          <a:endParaRPr lang="es-MX"/>
        </a:p>
      </dgm:t>
    </dgm:pt>
    <dgm:pt modelId="{A6B8FFE4-BFCE-48A7-9487-C4C67E8DE716}">
      <dgm:prSet phldrT="[Text]" custT="1"/>
      <dgm:spPr>
        <a:noFill/>
        <a:ln>
          <a:solidFill>
            <a:srgbClr val="205493">
              <a:alpha val="90000"/>
            </a:srgbClr>
          </a:solidFill>
        </a:ln>
      </dgm:spPr>
      <dgm:t>
        <a:bodyPr/>
        <a:lstStyle/>
        <a:p>
          <a:r>
            <a:rPr lang="es-MX" sz="1600" dirty="0"/>
            <a:t>Entrevistas y encuestas al personal, grupos de discusión, revisión de la documentación, sesiones de lluvia de ideas con el GT.</a:t>
          </a:r>
        </a:p>
      </dgm:t>
    </dgm:pt>
    <dgm:pt modelId="{1ADC5C46-AC80-458C-813B-4B29AAB486AD}" type="parTrans" cxnId="{F4F09EC0-A1DD-4D77-BE10-0D2D50AE20D0}">
      <dgm:prSet/>
      <dgm:spPr/>
      <dgm:t>
        <a:bodyPr/>
        <a:lstStyle/>
        <a:p>
          <a:endParaRPr lang="es-MX"/>
        </a:p>
      </dgm:t>
    </dgm:pt>
    <dgm:pt modelId="{72C38397-6BC2-404A-B094-5C2D84F78AE3}" type="sibTrans" cxnId="{F4F09EC0-A1DD-4D77-BE10-0D2D50AE20D0}">
      <dgm:prSet/>
      <dgm:spPr/>
      <dgm:t>
        <a:bodyPr/>
        <a:lstStyle/>
        <a:p>
          <a:endParaRPr lang="es-MX"/>
        </a:p>
      </dgm:t>
    </dgm:pt>
    <dgm:pt modelId="{5B2CFD72-9F57-451F-B7C7-1C98C4E3D3C5}">
      <dgm:prSet phldrT="[Text]" custT="1"/>
      <dgm:spPr>
        <a:solidFill>
          <a:srgbClr val="BA0C2F"/>
        </a:solidFill>
      </dgm:spPr>
      <dgm:t>
        <a:bodyPr/>
        <a:lstStyle/>
        <a:p>
          <a:r>
            <a:rPr lang="es-MX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+mn-cs"/>
            </a:rPr>
            <a:t>3. Taller para presentar </a:t>
          </a:r>
          <a:r>
            <a:rPr lang="es-MX" sz="1800" kern="1200">
              <a:solidFill>
                <a:prstClr val="white"/>
              </a:solidFill>
              <a:latin typeface="Gill Sans MT" panose="020B0502020104020203"/>
              <a:ea typeface="+mn-ea"/>
              <a:cs typeface="+mn-cs"/>
            </a:rPr>
            <a:t>los riesgos </a:t>
          </a:r>
          <a:r>
            <a:rPr lang="es-MX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+mn-cs"/>
            </a:rPr>
            <a:t>identificados </a:t>
          </a:r>
        </a:p>
      </dgm:t>
    </dgm:pt>
    <dgm:pt modelId="{A55F1D7C-759C-4CB6-9260-F9E5B32ADE56}" type="parTrans" cxnId="{70922822-08CA-44D7-949B-59EC3080540D}">
      <dgm:prSet/>
      <dgm:spPr/>
      <dgm:t>
        <a:bodyPr/>
        <a:lstStyle/>
        <a:p>
          <a:endParaRPr lang="es-MX"/>
        </a:p>
      </dgm:t>
    </dgm:pt>
    <dgm:pt modelId="{37DCABF9-458E-4247-852A-3AF2648A707A}" type="sibTrans" cxnId="{70922822-08CA-44D7-949B-59EC3080540D}">
      <dgm:prSet/>
      <dgm:spPr/>
      <dgm:t>
        <a:bodyPr/>
        <a:lstStyle/>
        <a:p>
          <a:endParaRPr lang="es-MX"/>
        </a:p>
      </dgm:t>
    </dgm:pt>
    <dgm:pt modelId="{C09D783B-6F25-4936-A6D6-3BC16B608A16}">
      <dgm:prSet phldrT="[Text]"/>
      <dgm:spPr>
        <a:noFill/>
        <a:ln>
          <a:solidFill>
            <a:srgbClr val="205493">
              <a:alpha val="90000"/>
            </a:srgbClr>
          </a:solidFill>
        </a:ln>
      </dgm:spPr>
      <dgm:t>
        <a:bodyPr/>
        <a:lstStyle/>
        <a:p>
          <a:r>
            <a:rPr lang="es-MX" dirty="0"/>
            <a:t>Establecerá los controles que la organización debe implementar y el personal aplicar para mitigar los riesgos de conflicto de intereses.</a:t>
          </a:r>
        </a:p>
      </dgm:t>
    </dgm:pt>
    <dgm:pt modelId="{4630A457-0EAA-4EE2-BBBC-EB808874973D}" type="parTrans" cxnId="{26E9589D-10C2-4DE0-B3CC-C31D4F13AED4}">
      <dgm:prSet/>
      <dgm:spPr/>
      <dgm:t>
        <a:bodyPr/>
        <a:lstStyle/>
        <a:p>
          <a:endParaRPr lang="es-MX"/>
        </a:p>
      </dgm:t>
    </dgm:pt>
    <dgm:pt modelId="{2ED1A546-4E04-42DF-B272-A75480409457}" type="sibTrans" cxnId="{26E9589D-10C2-4DE0-B3CC-C31D4F13AED4}">
      <dgm:prSet/>
      <dgm:spPr/>
      <dgm:t>
        <a:bodyPr/>
        <a:lstStyle/>
        <a:p>
          <a:endParaRPr lang="es-MX"/>
        </a:p>
      </dgm:t>
    </dgm:pt>
    <dgm:pt modelId="{00AA6D50-E66F-43A8-851B-613B283B56D4}">
      <dgm:prSet phldrT="[Text]" custT="1"/>
      <dgm:spPr>
        <a:solidFill>
          <a:srgbClr val="205493"/>
        </a:solidFill>
      </dgm:spPr>
      <dgm:t>
        <a:bodyPr/>
        <a:lstStyle/>
        <a:p>
          <a:r>
            <a:rPr lang="es-MX" sz="2000" dirty="0"/>
            <a:t>4. Protocolo de actuación</a:t>
          </a:r>
        </a:p>
      </dgm:t>
    </dgm:pt>
    <dgm:pt modelId="{4B300799-0173-4B26-BF79-25B028314907}" type="parTrans" cxnId="{BDF1C13A-661D-4529-AF30-D60DD2BD3DE0}">
      <dgm:prSet/>
      <dgm:spPr/>
      <dgm:t>
        <a:bodyPr/>
        <a:lstStyle/>
        <a:p>
          <a:endParaRPr lang="es-MX"/>
        </a:p>
      </dgm:t>
    </dgm:pt>
    <dgm:pt modelId="{DCCAD5F5-AA09-41BC-8812-BA80BF56621E}" type="sibTrans" cxnId="{BDF1C13A-661D-4529-AF30-D60DD2BD3DE0}">
      <dgm:prSet/>
      <dgm:spPr/>
      <dgm:t>
        <a:bodyPr/>
        <a:lstStyle/>
        <a:p>
          <a:endParaRPr lang="es-MX"/>
        </a:p>
      </dgm:t>
    </dgm:pt>
    <dgm:pt modelId="{C304EB2F-39FA-476F-B4AC-4DC40BDB7AF0}">
      <dgm:prSet/>
      <dgm:spPr>
        <a:noFill/>
        <a:ln>
          <a:solidFill>
            <a:srgbClr val="BA0C2F">
              <a:alpha val="90000"/>
            </a:srgbClr>
          </a:solidFill>
        </a:ln>
      </dgm:spPr>
      <dgm:t>
        <a:bodyPr/>
        <a:lstStyle/>
        <a:p>
          <a:endParaRPr lang="es-MX" dirty="0"/>
        </a:p>
      </dgm:t>
    </dgm:pt>
    <dgm:pt modelId="{1D433FEF-4495-48A9-8EEC-4AAC230369EE}" type="parTrans" cxnId="{1A25D089-4610-4B45-A3D5-9F3B250FB308}">
      <dgm:prSet/>
      <dgm:spPr/>
      <dgm:t>
        <a:bodyPr/>
        <a:lstStyle/>
        <a:p>
          <a:endParaRPr lang="es-MX"/>
        </a:p>
      </dgm:t>
    </dgm:pt>
    <dgm:pt modelId="{EBD69381-88E2-4341-8F83-D4D526590816}" type="sibTrans" cxnId="{1A25D089-4610-4B45-A3D5-9F3B250FB308}">
      <dgm:prSet/>
      <dgm:spPr/>
      <dgm:t>
        <a:bodyPr/>
        <a:lstStyle/>
        <a:p>
          <a:endParaRPr lang="es-MX"/>
        </a:p>
      </dgm:t>
    </dgm:pt>
    <dgm:pt modelId="{3512D206-C83C-4EE3-9FBC-79D909B1DDC5}">
      <dgm:prSet/>
      <dgm:spPr/>
      <dgm:t>
        <a:bodyPr/>
        <a:lstStyle/>
        <a:p>
          <a:r>
            <a:rPr lang="es-MX" dirty="0"/>
            <a:t>Los riesgos identificados pueden ser actualizados, reforzados o modificados en conjunto con el grupo de trabajo en el taller y este análisis de riesgos será un insumo para la creación del Protocolo.</a:t>
          </a:r>
        </a:p>
      </dgm:t>
    </dgm:pt>
    <dgm:pt modelId="{A118FD5C-7F18-45F4-86BD-81D95E82CCC4}" type="parTrans" cxnId="{C4174CBE-D35B-4238-943E-6E44B7957B09}">
      <dgm:prSet/>
      <dgm:spPr/>
      <dgm:t>
        <a:bodyPr/>
        <a:lstStyle/>
        <a:p>
          <a:endParaRPr lang="es-MX"/>
        </a:p>
      </dgm:t>
    </dgm:pt>
    <dgm:pt modelId="{83F0FB08-1736-4FBC-80AF-85A723D8EDEA}" type="sibTrans" cxnId="{C4174CBE-D35B-4238-943E-6E44B7957B09}">
      <dgm:prSet/>
      <dgm:spPr/>
      <dgm:t>
        <a:bodyPr/>
        <a:lstStyle/>
        <a:p>
          <a:endParaRPr lang="es-MX"/>
        </a:p>
      </dgm:t>
    </dgm:pt>
    <dgm:pt modelId="{D76A6198-FB08-45C8-AF67-57CE57CEB1E8}">
      <dgm:prSet phldrT="[Text]"/>
      <dgm:spPr>
        <a:noFill/>
        <a:ln>
          <a:solidFill>
            <a:srgbClr val="205493">
              <a:alpha val="90000"/>
            </a:srgbClr>
          </a:solidFill>
        </a:ln>
      </dgm:spPr>
      <dgm:t>
        <a:bodyPr/>
        <a:lstStyle/>
        <a:p>
          <a:r>
            <a:rPr lang="es-MX" dirty="0"/>
            <a:t>UNODC brindará apoyo para la sensibilización y difusión del Protocolo.</a:t>
          </a:r>
        </a:p>
      </dgm:t>
    </dgm:pt>
    <dgm:pt modelId="{99B95CEC-FCE4-4B78-B3DA-D39B80173EDF}" type="parTrans" cxnId="{EE46C0AE-F7F7-49A6-B258-978BDE4828A1}">
      <dgm:prSet/>
      <dgm:spPr/>
      <dgm:t>
        <a:bodyPr/>
        <a:lstStyle/>
        <a:p>
          <a:endParaRPr lang="es-MX"/>
        </a:p>
      </dgm:t>
    </dgm:pt>
    <dgm:pt modelId="{70B8B37D-F2F5-43ED-A710-56EED7C4520D}" type="sibTrans" cxnId="{EE46C0AE-F7F7-49A6-B258-978BDE4828A1}">
      <dgm:prSet/>
      <dgm:spPr/>
      <dgm:t>
        <a:bodyPr/>
        <a:lstStyle/>
        <a:p>
          <a:endParaRPr lang="es-MX"/>
        </a:p>
      </dgm:t>
    </dgm:pt>
    <dgm:pt modelId="{6711F2C6-D3E4-4DE7-BE22-CB75B08FFB43}" type="pres">
      <dgm:prSet presAssocID="{C60370DB-BE57-425E-80BD-C4CC074D52BE}" presName="linear" presStyleCnt="0">
        <dgm:presLayoutVars>
          <dgm:dir/>
          <dgm:animLvl val="lvl"/>
          <dgm:resizeHandles val="exact"/>
        </dgm:presLayoutVars>
      </dgm:prSet>
      <dgm:spPr/>
    </dgm:pt>
    <dgm:pt modelId="{2765D661-3468-432F-8E58-970CE2D9399E}" type="pres">
      <dgm:prSet presAssocID="{3994D8B5-31F0-47F0-93E9-EE2C345279B7}" presName="parentLin" presStyleCnt="0"/>
      <dgm:spPr/>
    </dgm:pt>
    <dgm:pt modelId="{9F97EC49-9892-4A3D-8E42-40B31911EC3E}" type="pres">
      <dgm:prSet presAssocID="{3994D8B5-31F0-47F0-93E9-EE2C345279B7}" presName="parentLeftMargin" presStyleLbl="node1" presStyleIdx="0" presStyleCnt="4"/>
      <dgm:spPr/>
    </dgm:pt>
    <dgm:pt modelId="{2B8B014D-8180-4C85-8D36-2C2B2BF54E14}" type="pres">
      <dgm:prSet presAssocID="{3994D8B5-31F0-47F0-93E9-EE2C345279B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9BD250B-8980-45F5-A8B5-63E2A4A9C53E}" type="pres">
      <dgm:prSet presAssocID="{3994D8B5-31F0-47F0-93E9-EE2C345279B7}" presName="negativeSpace" presStyleCnt="0"/>
      <dgm:spPr/>
    </dgm:pt>
    <dgm:pt modelId="{3E42598C-3239-4EF0-921F-542C2480DF6C}" type="pres">
      <dgm:prSet presAssocID="{3994D8B5-31F0-47F0-93E9-EE2C345279B7}" presName="childText" presStyleLbl="conFgAcc1" presStyleIdx="0" presStyleCnt="4">
        <dgm:presLayoutVars>
          <dgm:bulletEnabled val="1"/>
        </dgm:presLayoutVars>
      </dgm:prSet>
      <dgm:spPr/>
    </dgm:pt>
    <dgm:pt modelId="{9EF744E9-E39D-4548-98C5-DA4E8A0EBCDC}" type="pres">
      <dgm:prSet presAssocID="{ECDF61D5-AFB9-49B3-8DC9-A81659599F4F}" presName="spaceBetweenRectangles" presStyleCnt="0"/>
      <dgm:spPr/>
    </dgm:pt>
    <dgm:pt modelId="{F14DE884-3FDE-4BCE-98D2-7662AED1E57F}" type="pres">
      <dgm:prSet presAssocID="{F2085D38-A96A-45BB-8687-6B8E3CC9BEF5}" presName="parentLin" presStyleCnt="0"/>
      <dgm:spPr/>
    </dgm:pt>
    <dgm:pt modelId="{197EFBE8-45AF-4119-8D06-B2630F9778D8}" type="pres">
      <dgm:prSet presAssocID="{F2085D38-A96A-45BB-8687-6B8E3CC9BEF5}" presName="parentLeftMargin" presStyleLbl="node1" presStyleIdx="0" presStyleCnt="4"/>
      <dgm:spPr/>
    </dgm:pt>
    <dgm:pt modelId="{3C94CEDE-02AD-4E62-AFCC-350A534BC1D1}" type="pres">
      <dgm:prSet presAssocID="{F2085D38-A96A-45BB-8687-6B8E3CC9BEF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D313088-C05A-4298-9397-EF4B8E8F8D5F}" type="pres">
      <dgm:prSet presAssocID="{F2085D38-A96A-45BB-8687-6B8E3CC9BEF5}" presName="negativeSpace" presStyleCnt="0"/>
      <dgm:spPr/>
    </dgm:pt>
    <dgm:pt modelId="{BCC7AA1E-83A3-4A36-BD55-2F706BAEF147}" type="pres">
      <dgm:prSet presAssocID="{F2085D38-A96A-45BB-8687-6B8E3CC9BEF5}" presName="childText" presStyleLbl="conFgAcc1" presStyleIdx="1" presStyleCnt="4">
        <dgm:presLayoutVars>
          <dgm:bulletEnabled val="1"/>
        </dgm:presLayoutVars>
      </dgm:prSet>
      <dgm:spPr/>
    </dgm:pt>
    <dgm:pt modelId="{8B4C7735-A188-46A1-9108-E74C8B0E8516}" type="pres">
      <dgm:prSet presAssocID="{255407B1-9F5B-48C9-874F-AC5A525EC673}" presName="spaceBetweenRectangles" presStyleCnt="0"/>
      <dgm:spPr/>
    </dgm:pt>
    <dgm:pt modelId="{E66BB0AE-800A-4AFD-A615-7303FF0E0AA8}" type="pres">
      <dgm:prSet presAssocID="{5B2CFD72-9F57-451F-B7C7-1C98C4E3D3C5}" presName="parentLin" presStyleCnt="0"/>
      <dgm:spPr/>
    </dgm:pt>
    <dgm:pt modelId="{4B190A8D-0584-4E52-9039-228041136BB3}" type="pres">
      <dgm:prSet presAssocID="{5B2CFD72-9F57-451F-B7C7-1C98C4E3D3C5}" presName="parentLeftMargin" presStyleLbl="node1" presStyleIdx="1" presStyleCnt="4"/>
      <dgm:spPr/>
    </dgm:pt>
    <dgm:pt modelId="{950BD1F8-1B77-40CF-BCC9-15B0D5B6EC3B}" type="pres">
      <dgm:prSet presAssocID="{5B2CFD72-9F57-451F-B7C7-1C98C4E3D3C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488EAD5-9598-470C-84E3-CF9A71B113C3}" type="pres">
      <dgm:prSet presAssocID="{5B2CFD72-9F57-451F-B7C7-1C98C4E3D3C5}" presName="negativeSpace" presStyleCnt="0"/>
      <dgm:spPr/>
    </dgm:pt>
    <dgm:pt modelId="{84D8DC1D-44F6-4B80-B007-CD26985465C3}" type="pres">
      <dgm:prSet presAssocID="{5B2CFD72-9F57-451F-B7C7-1C98C4E3D3C5}" presName="childText" presStyleLbl="conFgAcc1" presStyleIdx="2" presStyleCnt="4" custLinFactY="-1381" custLinFactNeighborX="-59685" custLinFactNeighborY="-100000">
        <dgm:presLayoutVars>
          <dgm:bulletEnabled val="1"/>
        </dgm:presLayoutVars>
      </dgm:prSet>
      <dgm:spPr/>
    </dgm:pt>
    <dgm:pt modelId="{0838CED7-408D-4CC1-A580-6D6D5D11E5DE}" type="pres">
      <dgm:prSet presAssocID="{37DCABF9-458E-4247-852A-3AF2648A707A}" presName="spaceBetweenRectangles" presStyleCnt="0"/>
      <dgm:spPr/>
    </dgm:pt>
    <dgm:pt modelId="{F40DD811-9E0F-4232-BACF-492C9BF50EF1}" type="pres">
      <dgm:prSet presAssocID="{00AA6D50-E66F-43A8-851B-613B283B56D4}" presName="parentLin" presStyleCnt="0"/>
      <dgm:spPr/>
    </dgm:pt>
    <dgm:pt modelId="{876B0911-DDE5-4742-9E24-5FA8570D7DBD}" type="pres">
      <dgm:prSet presAssocID="{00AA6D50-E66F-43A8-851B-613B283B56D4}" presName="parentLeftMargin" presStyleLbl="node1" presStyleIdx="2" presStyleCnt="4"/>
      <dgm:spPr/>
    </dgm:pt>
    <dgm:pt modelId="{02E0CAA3-E6D9-4A10-9A83-2F2F0A6961A8}" type="pres">
      <dgm:prSet presAssocID="{00AA6D50-E66F-43A8-851B-613B283B56D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9AED909-CF2B-46E4-9ED3-DA5922F772C4}" type="pres">
      <dgm:prSet presAssocID="{00AA6D50-E66F-43A8-851B-613B283B56D4}" presName="negativeSpace" presStyleCnt="0"/>
      <dgm:spPr/>
    </dgm:pt>
    <dgm:pt modelId="{E355F47B-3A83-417D-9DF3-92EFE5EB8547}" type="pres">
      <dgm:prSet presAssocID="{00AA6D50-E66F-43A8-851B-613B283B56D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CCCAB1C-443B-4F3D-976F-4F098CD879E4}" type="presOf" srcId="{D76A6198-FB08-45C8-AF67-57CE57CEB1E8}" destId="{E355F47B-3A83-417D-9DF3-92EFE5EB8547}" srcOrd="0" destOrd="1" presId="urn:microsoft.com/office/officeart/2005/8/layout/list1"/>
    <dgm:cxn modelId="{70922822-08CA-44D7-949B-59EC3080540D}" srcId="{C60370DB-BE57-425E-80BD-C4CC074D52BE}" destId="{5B2CFD72-9F57-451F-B7C7-1C98C4E3D3C5}" srcOrd="2" destOrd="0" parTransId="{A55F1D7C-759C-4CB6-9260-F9E5B32ADE56}" sibTransId="{37DCABF9-458E-4247-852A-3AF2648A707A}"/>
    <dgm:cxn modelId="{D4E69422-932B-4364-990E-E4243CBFD209}" type="presOf" srcId="{C09D783B-6F25-4936-A6D6-3BC16B608A16}" destId="{E355F47B-3A83-417D-9DF3-92EFE5EB8547}" srcOrd="0" destOrd="0" presId="urn:microsoft.com/office/officeart/2005/8/layout/list1"/>
    <dgm:cxn modelId="{45F11C33-97A5-43C5-B603-2344D522EA95}" type="presOf" srcId="{C60370DB-BE57-425E-80BD-C4CC074D52BE}" destId="{6711F2C6-D3E4-4DE7-BE22-CB75B08FFB43}" srcOrd="0" destOrd="0" presId="urn:microsoft.com/office/officeart/2005/8/layout/list1"/>
    <dgm:cxn modelId="{84962A36-1360-46CF-B761-27B682EA6382}" type="presOf" srcId="{5B2CFD72-9F57-451F-B7C7-1C98C4E3D3C5}" destId="{950BD1F8-1B77-40CF-BCC9-15B0D5B6EC3B}" srcOrd="1" destOrd="0" presId="urn:microsoft.com/office/officeart/2005/8/layout/list1"/>
    <dgm:cxn modelId="{BDF1C13A-661D-4529-AF30-D60DD2BD3DE0}" srcId="{C60370DB-BE57-425E-80BD-C4CC074D52BE}" destId="{00AA6D50-E66F-43A8-851B-613B283B56D4}" srcOrd="3" destOrd="0" parTransId="{4B300799-0173-4B26-BF79-25B028314907}" sibTransId="{DCCAD5F5-AA09-41BC-8812-BA80BF56621E}"/>
    <dgm:cxn modelId="{10032F5B-47D9-4FFF-8546-B9E240BA0225}" type="presOf" srcId="{C304EB2F-39FA-476F-B4AC-4DC40BDB7AF0}" destId="{84D8DC1D-44F6-4B80-B007-CD26985465C3}" srcOrd="0" destOrd="0" presId="urn:microsoft.com/office/officeart/2005/8/layout/list1"/>
    <dgm:cxn modelId="{C7C57F70-5CDA-4470-9905-B59069B88C21}" type="presOf" srcId="{00AA6D50-E66F-43A8-851B-613B283B56D4}" destId="{02E0CAA3-E6D9-4A10-9A83-2F2F0A6961A8}" srcOrd="1" destOrd="0" presId="urn:microsoft.com/office/officeart/2005/8/layout/list1"/>
    <dgm:cxn modelId="{3AFB6572-7C68-4AD2-AFDE-A8D6C38CDA7A}" type="presOf" srcId="{3994D8B5-31F0-47F0-93E9-EE2C345279B7}" destId="{2B8B014D-8180-4C85-8D36-2C2B2BF54E14}" srcOrd="1" destOrd="0" presId="urn:microsoft.com/office/officeart/2005/8/layout/list1"/>
    <dgm:cxn modelId="{DF7CE953-1BAB-459B-B098-155EB911A26A}" type="presOf" srcId="{08C0A402-2FDA-4C94-A7F4-A3A2FA94CBFA}" destId="{3E42598C-3239-4EF0-921F-542C2480DF6C}" srcOrd="0" destOrd="0" presId="urn:microsoft.com/office/officeart/2005/8/layout/list1"/>
    <dgm:cxn modelId="{B2C53E75-1FF7-4B55-99D7-B030EA45BF34}" type="presOf" srcId="{F2085D38-A96A-45BB-8687-6B8E3CC9BEF5}" destId="{3C94CEDE-02AD-4E62-AFCC-350A534BC1D1}" srcOrd="1" destOrd="0" presId="urn:microsoft.com/office/officeart/2005/8/layout/list1"/>
    <dgm:cxn modelId="{A7307477-A021-4904-990E-03A3A374C225}" type="presOf" srcId="{3512D206-C83C-4EE3-9FBC-79D909B1DDC5}" destId="{84D8DC1D-44F6-4B80-B007-CD26985465C3}" srcOrd="0" destOrd="1" presId="urn:microsoft.com/office/officeart/2005/8/layout/list1"/>
    <dgm:cxn modelId="{C7A68277-136F-46AC-95FC-21A9AED881E6}" srcId="{3994D8B5-31F0-47F0-93E9-EE2C345279B7}" destId="{08C0A402-2FDA-4C94-A7F4-A3A2FA94CBFA}" srcOrd="0" destOrd="0" parTransId="{57A3A902-336B-4BFF-AC53-D2E11F329079}" sibTransId="{5B688D42-78F4-4938-910A-15FEDDF05BAC}"/>
    <dgm:cxn modelId="{454F7E80-7B52-4C7A-9DDC-2D7EF4BF0662}" type="presOf" srcId="{A6B8FFE4-BFCE-48A7-9487-C4C67E8DE716}" destId="{BCC7AA1E-83A3-4A36-BD55-2F706BAEF147}" srcOrd="0" destOrd="0" presId="urn:microsoft.com/office/officeart/2005/8/layout/list1"/>
    <dgm:cxn modelId="{05F70889-DBE3-4359-8E54-3F4CE9439A4B}" type="presOf" srcId="{00AA6D50-E66F-43A8-851B-613B283B56D4}" destId="{876B0911-DDE5-4742-9E24-5FA8570D7DBD}" srcOrd="0" destOrd="0" presId="urn:microsoft.com/office/officeart/2005/8/layout/list1"/>
    <dgm:cxn modelId="{1A25D089-4610-4B45-A3D5-9F3B250FB308}" srcId="{5B2CFD72-9F57-451F-B7C7-1C98C4E3D3C5}" destId="{C304EB2F-39FA-476F-B4AC-4DC40BDB7AF0}" srcOrd="0" destOrd="0" parTransId="{1D433FEF-4495-48A9-8EEC-4AAC230369EE}" sibTransId="{EBD69381-88E2-4341-8F83-D4D526590816}"/>
    <dgm:cxn modelId="{331D688A-DDBF-485B-A35C-50CC2219593F}" type="presOf" srcId="{5B2CFD72-9F57-451F-B7C7-1C98C4E3D3C5}" destId="{4B190A8D-0584-4E52-9039-228041136BB3}" srcOrd="0" destOrd="0" presId="urn:microsoft.com/office/officeart/2005/8/layout/list1"/>
    <dgm:cxn modelId="{44F6E993-EAF7-47CD-82F7-40A27B473580}" type="presOf" srcId="{F2085D38-A96A-45BB-8687-6B8E3CC9BEF5}" destId="{197EFBE8-45AF-4119-8D06-B2630F9778D8}" srcOrd="0" destOrd="0" presId="urn:microsoft.com/office/officeart/2005/8/layout/list1"/>
    <dgm:cxn modelId="{26E9589D-10C2-4DE0-B3CC-C31D4F13AED4}" srcId="{00AA6D50-E66F-43A8-851B-613B283B56D4}" destId="{C09D783B-6F25-4936-A6D6-3BC16B608A16}" srcOrd="0" destOrd="0" parTransId="{4630A457-0EAA-4EE2-BBBC-EB808874973D}" sibTransId="{2ED1A546-4E04-42DF-B272-A75480409457}"/>
    <dgm:cxn modelId="{2AD8189E-8394-4B91-B53A-F4BDBB329FC9}" srcId="{C60370DB-BE57-425E-80BD-C4CC074D52BE}" destId="{3994D8B5-31F0-47F0-93E9-EE2C345279B7}" srcOrd="0" destOrd="0" parTransId="{D73D1D70-AF4C-4281-8D2D-B6BF2DC5C273}" sibTransId="{ECDF61D5-AFB9-49B3-8DC9-A81659599F4F}"/>
    <dgm:cxn modelId="{EE46C0AE-F7F7-49A6-B258-978BDE4828A1}" srcId="{00AA6D50-E66F-43A8-851B-613B283B56D4}" destId="{D76A6198-FB08-45C8-AF67-57CE57CEB1E8}" srcOrd="1" destOrd="0" parTransId="{99B95CEC-FCE4-4B78-B3DA-D39B80173EDF}" sibTransId="{70B8B37D-F2F5-43ED-A710-56EED7C4520D}"/>
    <dgm:cxn modelId="{C4174CBE-D35B-4238-943E-6E44B7957B09}" srcId="{5B2CFD72-9F57-451F-B7C7-1C98C4E3D3C5}" destId="{3512D206-C83C-4EE3-9FBC-79D909B1DDC5}" srcOrd="1" destOrd="0" parTransId="{A118FD5C-7F18-45F4-86BD-81D95E82CCC4}" sibTransId="{83F0FB08-1736-4FBC-80AF-85A723D8EDEA}"/>
    <dgm:cxn modelId="{F4F09EC0-A1DD-4D77-BE10-0D2D50AE20D0}" srcId="{F2085D38-A96A-45BB-8687-6B8E3CC9BEF5}" destId="{A6B8FFE4-BFCE-48A7-9487-C4C67E8DE716}" srcOrd="0" destOrd="0" parTransId="{1ADC5C46-AC80-458C-813B-4B29AAB486AD}" sibTransId="{72C38397-6BC2-404A-B094-5C2D84F78AE3}"/>
    <dgm:cxn modelId="{545AD5DE-3642-4529-AA51-824946C47228}" type="presOf" srcId="{3994D8B5-31F0-47F0-93E9-EE2C345279B7}" destId="{9F97EC49-9892-4A3D-8E42-40B31911EC3E}" srcOrd="0" destOrd="0" presId="urn:microsoft.com/office/officeart/2005/8/layout/list1"/>
    <dgm:cxn modelId="{9B353FF5-8E7B-4BC5-8B44-CDACB283333A}" srcId="{C60370DB-BE57-425E-80BD-C4CC074D52BE}" destId="{F2085D38-A96A-45BB-8687-6B8E3CC9BEF5}" srcOrd="1" destOrd="0" parTransId="{F970966A-6F7F-41F4-ABDC-76EDE50DCE6E}" sibTransId="{255407B1-9F5B-48C9-874F-AC5A525EC673}"/>
    <dgm:cxn modelId="{999433FB-3FE9-4F8A-A85D-B27FB3C804D5}" type="presParOf" srcId="{6711F2C6-D3E4-4DE7-BE22-CB75B08FFB43}" destId="{2765D661-3468-432F-8E58-970CE2D9399E}" srcOrd="0" destOrd="0" presId="urn:microsoft.com/office/officeart/2005/8/layout/list1"/>
    <dgm:cxn modelId="{5220108A-F099-4D4C-82B8-1B8E4DD407CE}" type="presParOf" srcId="{2765D661-3468-432F-8E58-970CE2D9399E}" destId="{9F97EC49-9892-4A3D-8E42-40B31911EC3E}" srcOrd="0" destOrd="0" presId="urn:microsoft.com/office/officeart/2005/8/layout/list1"/>
    <dgm:cxn modelId="{47A80638-FFAC-4F2F-A85A-173AA1FF027D}" type="presParOf" srcId="{2765D661-3468-432F-8E58-970CE2D9399E}" destId="{2B8B014D-8180-4C85-8D36-2C2B2BF54E14}" srcOrd="1" destOrd="0" presId="urn:microsoft.com/office/officeart/2005/8/layout/list1"/>
    <dgm:cxn modelId="{1DE4E3BB-0D86-40B3-BCBB-A22A2EC9AD09}" type="presParOf" srcId="{6711F2C6-D3E4-4DE7-BE22-CB75B08FFB43}" destId="{D9BD250B-8980-45F5-A8B5-63E2A4A9C53E}" srcOrd="1" destOrd="0" presId="urn:microsoft.com/office/officeart/2005/8/layout/list1"/>
    <dgm:cxn modelId="{71CDA15A-A5FF-4050-AB4B-5ABE49F5419F}" type="presParOf" srcId="{6711F2C6-D3E4-4DE7-BE22-CB75B08FFB43}" destId="{3E42598C-3239-4EF0-921F-542C2480DF6C}" srcOrd="2" destOrd="0" presId="urn:microsoft.com/office/officeart/2005/8/layout/list1"/>
    <dgm:cxn modelId="{CC155661-20D0-43E0-BEB4-E13BA7AFC5C2}" type="presParOf" srcId="{6711F2C6-D3E4-4DE7-BE22-CB75B08FFB43}" destId="{9EF744E9-E39D-4548-98C5-DA4E8A0EBCDC}" srcOrd="3" destOrd="0" presId="urn:microsoft.com/office/officeart/2005/8/layout/list1"/>
    <dgm:cxn modelId="{8602640F-56A4-4D13-ABA1-D6F597F5395C}" type="presParOf" srcId="{6711F2C6-D3E4-4DE7-BE22-CB75B08FFB43}" destId="{F14DE884-3FDE-4BCE-98D2-7662AED1E57F}" srcOrd="4" destOrd="0" presId="urn:microsoft.com/office/officeart/2005/8/layout/list1"/>
    <dgm:cxn modelId="{15BAFC4F-D9F9-4521-B73B-1BF9EEFC6583}" type="presParOf" srcId="{F14DE884-3FDE-4BCE-98D2-7662AED1E57F}" destId="{197EFBE8-45AF-4119-8D06-B2630F9778D8}" srcOrd="0" destOrd="0" presId="urn:microsoft.com/office/officeart/2005/8/layout/list1"/>
    <dgm:cxn modelId="{0CB192C7-EA5E-4CE2-8C77-11E434BA452F}" type="presParOf" srcId="{F14DE884-3FDE-4BCE-98D2-7662AED1E57F}" destId="{3C94CEDE-02AD-4E62-AFCC-350A534BC1D1}" srcOrd="1" destOrd="0" presId="urn:microsoft.com/office/officeart/2005/8/layout/list1"/>
    <dgm:cxn modelId="{5F9A158D-136D-458E-A573-351573A2C9B0}" type="presParOf" srcId="{6711F2C6-D3E4-4DE7-BE22-CB75B08FFB43}" destId="{CD313088-C05A-4298-9397-EF4B8E8F8D5F}" srcOrd="5" destOrd="0" presId="urn:microsoft.com/office/officeart/2005/8/layout/list1"/>
    <dgm:cxn modelId="{08434C32-FC27-438A-800C-3800EC09D909}" type="presParOf" srcId="{6711F2C6-D3E4-4DE7-BE22-CB75B08FFB43}" destId="{BCC7AA1E-83A3-4A36-BD55-2F706BAEF147}" srcOrd="6" destOrd="0" presId="urn:microsoft.com/office/officeart/2005/8/layout/list1"/>
    <dgm:cxn modelId="{D0482FB1-E89D-4D26-A59B-758190A7734E}" type="presParOf" srcId="{6711F2C6-D3E4-4DE7-BE22-CB75B08FFB43}" destId="{8B4C7735-A188-46A1-9108-E74C8B0E8516}" srcOrd="7" destOrd="0" presId="urn:microsoft.com/office/officeart/2005/8/layout/list1"/>
    <dgm:cxn modelId="{9CAF63BF-67FC-4DBE-A24C-14BA2F7A7B15}" type="presParOf" srcId="{6711F2C6-D3E4-4DE7-BE22-CB75B08FFB43}" destId="{E66BB0AE-800A-4AFD-A615-7303FF0E0AA8}" srcOrd="8" destOrd="0" presId="urn:microsoft.com/office/officeart/2005/8/layout/list1"/>
    <dgm:cxn modelId="{08332E5C-DDB4-431D-B94A-E8FB968BE095}" type="presParOf" srcId="{E66BB0AE-800A-4AFD-A615-7303FF0E0AA8}" destId="{4B190A8D-0584-4E52-9039-228041136BB3}" srcOrd="0" destOrd="0" presId="urn:microsoft.com/office/officeart/2005/8/layout/list1"/>
    <dgm:cxn modelId="{1D2C4F33-A3B8-4C86-B914-A50BB7C8C1F8}" type="presParOf" srcId="{E66BB0AE-800A-4AFD-A615-7303FF0E0AA8}" destId="{950BD1F8-1B77-40CF-BCC9-15B0D5B6EC3B}" srcOrd="1" destOrd="0" presId="urn:microsoft.com/office/officeart/2005/8/layout/list1"/>
    <dgm:cxn modelId="{D1E0A35F-99DF-4F64-88E3-98211AC9A59A}" type="presParOf" srcId="{6711F2C6-D3E4-4DE7-BE22-CB75B08FFB43}" destId="{F488EAD5-9598-470C-84E3-CF9A71B113C3}" srcOrd="9" destOrd="0" presId="urn:microsoft.com/office/officeart/2005/8/layout/list1"/>
    <dgm:cxn modelId="{F52B371C-ECA7-43E9-A332-AA4886550961}" type="presParOf" srcId="{6711F2C6-D3E4-4DE7-BE22-CB75B08FFB43}" destId="{84D8DC1D-44F6-4B80-B007-CD26985465C3}" srcOrd="10" destOrd="0" presId="urn:microsoft.com/office/officeart/2005/8/layout/list1"/>
    <dgm:cxn modelId="{5713F29B-841E-46AE-90EB-11D7A80318BB}" type="presParOf" srcId="{6711F2C6-D3E4-4DE7-BE22-CB75B08FFB43}" destId="{0838CED7-408D-4CC1-A580-6D6D5D11E5DE}" srcOrd="11" destOrd="0" presId="urn:microsoft.com/office/officeart/2005/8/layout/list1"/>
    <dgm:cxn modelId="{BB44107F-0314-4D65-837A-150485291935}" type="presParOf" srcId="{6711F2C6-D3E4-4DE7-BE22-CB75B08FFB43}" destId="{F40DD811-9E0F-4232-BACF-492C9BF50EF1}" srcOrd="12" destOrd="0" presId="urn:microsoft.com/office/officeart/2005/8/layout/list1"/>
    <dgm:cxn modelId="{C3696F6D-1F19-42D6-9951-C63CB97F58D1}" type="presParOf" srcId="{F40DD811-9E0F-4232-BACF-492C9BF50EF1}" destId="{876B0911-DDE5-4742-9E24-5FA8570D7DBD}" srcOrd="0" destOrd="0" presId="urn:microsoft.com/office/officeart/2005/8/layout/list1"/>
    <dgm:cxn modelId="{2AAC68DB-D218-4F9F-A649-102BB2711AB0}" type="presParOf" srcId="{F40DD811-9E0F-4232-BACF-492C9BF50EF1}" destId="{02E0CAA3-E6D9-4A10-9A83-2F2F0A6961A8}" srcOrd="1" destOrd="0" presId="urn:microsoft.com/office/officeart/2005/8/layout/list1"/>
    <dgm:cxn modelId="{35E7AD70-1580-4A2C-98E7-0CF77C130E33}" type="presParOf" srcId="{6711F2C6-D3E4-4DE7-BE22-CB75B08FFB43}" destId="{D9AED909-CF2B-46E4-9ED3-DA5922F772C4}" srcOrd="13" destOrd="0" presId="urn:microsoft.com/office/officeart/2005/8/layout/list1"/>
    <dgm:cxn modelId="{E9A8A5B9-3654-4B77-889B-51192DB9E6D3}" type="presParOf" srcId="{6711F2C6-D3E4-4DE7-BE22-CB75B08FFB43}" destId="{E355F47B-3A83-417D-9DF3-92EFE5EB854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42598C-3239-4EF0-921F-542C2480DF6C}">
      <dsp:nvSpPr>
        <dsp:cNvPr id="0" name=""/>
        <dsp:cNvSpPr/>
      </dsp:nvSpPr>
      <dsp:spPr>
        <a:xfrm>
          <a:off x="0" y="353061"/>
          <a:ext cx="11064737" cy="720562"/>
        </a:xfrm>
        <a:prstGeom prst="rect">
          <a:avLst/>
        </a:prstGeom>
        <a:noFill/>
        <a:ln w="22225" cap="rnd" cmpd="sng" algn="ctr">
          <a:solidFill>
            <a:srgbClr val="BA0C2F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747" tIns="312420" rIns="858747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/>
            <a:t>Análisis de programas, documentos relevantes y normatividad</a:t>
          </a:r>
        </a:p>
      </dsp:txBody>
      <dsp:txXfrm>
        <a:off x="0" y="353061"/>
        <a:ext cx="11064737" cy="720562"/>
      </dsp:txXfrm>
    </dsp:sp>
    <dsp:sp modelId="{2B8B014D-8180-4C85-8D36-2C2B2BF54E14}">
      <dsp:nvSpPr>
        <dsp:cNvPr id="0" name=""/>
        <dsp:cNvSpPr/>
      </dsp:nvSpPr>
      <dsp:spPr>
        <a:xfrm>
          <a:off x="553236" y="131661"/>
          <a:ext cx="7745315" cy="442800"/>
        </a:xfrm>
        <a:prstGeom prst="roundRect">
          <a:avLst/>
        </a:prstGeom>
        <a:solidFill>
          <a:srgbClr val="BA0C2F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754" tIns="0" rIns="29275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1. Diagnóstico del entorno operativo*</a:t>
          </a:r>
        </a:p>
      </dsp:txBody>
      <dsp:txXfrm>
        <a:off x="574852" y="153277"/>
        <a:ext cx="7702083" cy="399568"/>
      </dsp:txXfrm>
    </dsp:sp>
    <dsp:sp modelId="{BCC7AA1E-83A3-4A36-BD55-2F706BAEF147}">
      <dsp:nvSpPr>
        <dsp:cNvPr id="0" name=""/>
        <dsp:cNvSpPr/>
      </dsp:nvSpPr>
      <dsp:spPr>
        <a:xfrm>
          <a:off x="0" y="1376024"/>
          <a:ext cx="11064737" cy="850500"/>
        </a:xfrm>
        <a:prstGeom prst="rect">
          <a:avLst/>
        </a:prstGeom>
        <a:noFill/>
        <a:ln w="22225" cap="rnd" cmpd="sng" algn="ctr">
          <a:solidFill>
            <a:srgbClr val="205493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747" tIns="312420" rIns="85874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Entrevistas y encuestas al personal, grupos de discusión, revisión de la documentación, sesiones de lluvia de ideas con el GT.</a:t>
          </a:r>
        </a:p>
      </dsp:txBody>
      <dsp:txXfrm>
        <a:off x="0" y="1376024"/>
        <a:ext cx="11064737" cy="850500"/>
      </dsp:txXfrm>
    </dsp:sp>
    <dsp:sp modelId="{3C94CEDE-02AD-4E62-AFCC-350A534BC1D1}">
      <dsp:nvSpPr>
        <dsp:cNvPr id="0" name=""/>
        <dsp:cNvSpPr/>
      </dsp:nvSpPr>
      <dsp:spPr>
        <a:xfrm>
          <a:off x="553236" y="1154624"/>
          <a:ext cx="7745315" cy="442800"/>
        </a:xfrm>
        <a:prstGeom prst="roundRect">
          <a:avLst/>
        </a:prstGeom>
        <a:solidFill>
          <a:srgbClr val="205493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754" tIns="0" rIns="29275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2. Identificar, analizar y evaluar los riesgos de conflictos de interés.</a:t>
          </a:r>
          <a:endParaRPr lang="es-MX" sz="1500" kern="1200" dirty="0"/>
        </a:p>
      </dsp:txBody>
      <dsp:txXfrm>
        <a:off x="574852" y="1176240"/>
        <a:ext cx="7702083" cy="399568"/>
      </dsp:txXfrm>
    </dsp:sp>
    <dsp:sp modelId="{84D8DC1D-44F6-4B80-B007-CD26985465C3}">
      <dsp:nvSpPr>
        <dsp:cNvPr id="0" name=""/>
        <dsp:cNvSpPr/>
      </dsp:nvSpPr>
      <dsp:spPr>
        <a:xfrm>
          <a:off x="0" y="2433242"/>
          <a:ext cx="11064737" cy="1063125"/>
        </a:xfrm>
        <a:prstGeom prst="rect">
          <a:avLst/>
        </a:prstGeom>
        <a:noFill/>
        <a:ln w="22225" cap="rnd" cmpd="sng" algn="ctr">
          <a:solidFill>
            <a:srgbClr val="BA0C2F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747" tIns="312420" rIns="85874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/>
            <a:t>Los riesgos identificados pueden ser actualizados, reforzados o modificados en conjunto con el grupo de trabajo en el taller y este análisis de riesgos será un insumo para la creación del Protocolo.</a:t>
          </a:r>
        </a:p>
      </dsp:txBody>
      <dsp:txXfrm>
        <a:off x="0" y="2433242"/>
        <a:ext cx="11064737" cy="1063125"/>
      </dsp:txXfrm>
    </dsp:sp>
    <dsp:sp modelId="{950BD1F8-1B77-40CF-BCC9-15B0D5B6EC3B}">
      <dsp:nvSpPr>
        <dsp:cNvPr id="0" name=""/>
        <dsp:cNvSpPr/>
      </dsp:nvSpPr>
      <dsp:spPr>
        <a:xfrm>
          <a:off x="553236" y="2307524"/>
          <a:ext cx="7745315" cy="442800"/>
        </a:xfrm>
        <a:prstGeom prst="roundRect">
          <a:avLst/>
        </a:prstGeom>
        <a:solidFill>
          <a:srgbClr val="BA0C2F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754" tIns="0" rIns="29275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+mn-cs"/>
            </a:rPr>
            <a:t>3. Taller para presentar </a:t>
          </a:r>
          <a:r>
            <a:rPr lang="es-MX" sz="1800" kern="1200">
              <a:solidFill>
                <a:prstClr val="white"/>
              </a:solidFill>
              <a:latin typeface="Gill Sans MT" panose="020B0502020104020203"/>
              <a:ea typeface="+mn-ea"/>
              <a:cs typeface="+mn-cs"/>
            </a:rPr>
            <a:t>los riesgos </a:t>
          </a:r>
          <a:r>
            <a:rPr lang="es-MX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+mn-cs"/>
            </a:rPr>
            <a:t>identificados </a:t>
          </a:r>
        </a:p>
      </dsp:txBody>
      <dsp:txXfrm>
        <a:off x="574852" y="2329140"/>
        <a:ext cx="7702083" cy="399568"/>
      </dsp:txXfrm>
    </dsp:sp>
    <dsp:sp modelId="{E355F47B-3A83-417D-9DF3-92EFE5EB8547}">
      <dsp:nvSpPr>
        <dsp:cNvPr id="0" name=""/>
        <dsp:cNvSpPr/>
      </dsp:nvSpPr>
      <dsp:spPr>
        <a:xfrm>
          <a:off x="0" y="3894449"/>
          <a:ext cx="11064737" cy="1063125"/>
        </a:xfrm>
        <a:prstGeom prst="rect">
          <a:avLst/>
        </a:prstGeom>
        <a:noFill/>
        <a:ln w="22225" cap="rnd" cmpd="sng" algn="ctr">
          <a:solidFill>
            <a:srgbClr val="205493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747" tIns="312420" rIns="85874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/>
            <a:t>Establecerá los controles que la organización debe implementar y el personal aplicar para mitigar los riesgos de conflicto de intereses.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/>
            <a:t>UNODC brindará apoyo para la sensibilización y difusión del Protocolo.</a:t>
          </a:r>
        </a:p>
      </dsp:txBody>
      <dsp:txXfrm>
        <a:off x="0" y="3894449"/>
        <a:ext cx="11064737" cy="1063125"/>
      </dsp:txXfrm>
    </dsp:sp>
    <dsp:sp modelId="{02E0CAA3-E6D9-4A10-9A83-2F2F0A6961A8}">
      <dsp:nvSpPr>
        <dsp:cNvPr id="0" name=""/>
        <dsp:cNvSpPr/>
      </dsp:nvSpPr>
      <dsp:spPr>
        <a:xfrm>
          <a:off x="553236" y="3673049"/>
          <a:ext cx="7745315" cy="442800"/>
        </a:xfrm>
        <a:prstGeom prst="roundRect">
          <a:avLst/>
        </a:prstGeom>
        <a:solidFill>
          <a:srgbClr val="205493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754" tIns="0" rIns="29275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4. Protocolo de actuación</a:t>
          </a:r>
        </a:p>
      </dsp:txBody>
      <dsp:txXfrm>
        <a:off x="574852" y="3694665"/>
        <a:ext cx="7702083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FB152-8067-4601-AFD9-3A66D58E2BCB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842B-D10D-4818-86A4-01749DB22FF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64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s-MX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20E113-1D4B-46B9-A66D-DE2F7EB044DE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3679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20E113-1D4B-46B9-A66D-DE2F7EB044DE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4849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40E33D-F390-4299-B0B7-BCBBF67303A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1942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1788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247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5381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374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37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582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2696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584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223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716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609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9434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B031D66-DDFE-4EF0-8EB2-935EB3B049D0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3F33405-B444-4406-8843-37AF49D9189A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484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9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4.jpe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4.jpe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luz.guzmanlozano@un.org" TargetMode="External"/><Relationship Id="rId3" Type="http://schemas.openxmlformats.org/officeDocument/2006/relationships/hyperlink" Target="mailto:salome.bertipaglia@un.org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mailto:laura.bertipaglia@un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"/>
          <p:cNvSpPr/>
          <p:nvPr/>
        </p:nvSpPr>
        <p:spPr>
          <a:xfrm>
            <a:off x="147203" y="5385728"/>
            <a:ext cx="11904179" cy="130817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"/>
          <p:cNvPicPr preferRelativeResize="0"/>
          <p:nvPr/>
        </p:nvPicPr>
        <p:blipFill rotWithShape="1">
          <a:blip r:embed="rId3">
            <a:alphaModFix/>
          </a:blip>
          <a:srcRect l="399" t="9106" r="127" b="55692"/>
          <a:stretch/>
        </p:blipFill>
        <p:spPr>
          <a:xfrm>
            <a:off x="147203" y="1554937"/>
            <a:ext cx="11904179" cy="371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"/>
          <p:cNvSpPr txBox="1"/>
          <p:nvPr/>
        </p:nvSpPr>
        <p:spPr>
          <a:xfrm>
            <a:off x="318883" y="6132595"/>
            <a:ext cx="8503383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2457C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 txBox="1"/>
          <p:nvPr/>
        </p:nvSpPr>
        <p:spPr>
          <a:xfrm>
            <a:off x="1864105" y="5624804"/>
            <a:ext cx="8675062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2457C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Oficina de Naciones Unidas contra la Droga y el Delito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2457C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Oficina de Enlace y Partenariado para México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0C6533-0DF8-44EF-B319-F6146F4E0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5602" y="701249"/>
            <a:ext cx="2732001" cy="734150"/>
          </a:xfrm>
          <a:prstGeom prst="rect">
            <a:avLst/>
          </a:prstGeom>
        </p:spPr>
      </p:pic>
      <p:pic>
        <p:nvPicPr>
          <p:cNvPr id="4" name="image4.png">
            <a:extLst>
              <a:ext uri="{FF2B5EF4-FFF2-40B4-BE49-F238E27FC236}">
                <a16:creationId xmlns:a16="http://schemas.microsoft.com/office/drawing/2014/main" id="{5B44ECE1-967A-407D-81AE-F6E3A0ABE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94907" y="454732"/>
            <a:ext cx="2732001" cy="1100205"/>
          </a:xfrm>
          <a:prstGeom prst="rect">
            <a:avLst/>
          </a:prstGeom>
          <a:ln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1718F41-4303-4F6C-9807-233D5C4DC1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969" y="5395892"/>
            <a:ext cx="1313828" cy="1313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E7CF1940-9F78-4619-A5EE-D7D896429F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0" b="24790"/>
          <a:stretch/>
        </p:blipFill>
        <p:spPr>
          <a:xfrm>
            <a:off x="168632" y="1554937"/>
            <a:ext cx="10444940" cy="51397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8505" y="2461940"/>
            <a:ext cx="563749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Estrategia de fortalecimiento de las capacidades de prevención de la corrupción en México</a:t>
            </a:r>
            <a:endParaRPr lang="es-MX" sz="36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E3D660-D1C5-5B4B-AF12-375317064EC2}"/>
              </a:ext>
            </a:extLst>
          </p:cNvPr>
          <p:cNvSpPr/>
          <p:nvPr/>
        </p:nvSpPr>
        <p:spPr>
          <a:xfrm>
            <a:off x="10738134" y="1554937"/>
            <a:ext cx="1321594" cy="5139780"/>
          </a:xfrm>
          <a:prstGeom prst="rect">
            <a:avLst/>
          </a:prstGeom>
          <a:solidFill>
            <a:srgbClr val="009AD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BDDFEF-C8C0-3E4A-9F2A-0CFA5E186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1571" y="680655"/>
            <a:ext cx="2732001" cy="734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4CC5B4-C35C-F542-8BB4-9CAE8D9192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969" y="144222"/>
            <a:ext cx="1313828" cy="131382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DE2F6C0-D0FF-6548-A912-BF7675242572}"/>
              </a:ext>
            </a:extLst>
          </p:cNvPr>
          <p:cNvGrpSpPr/>
          <p:nvPr/>
        </p:nvGrpSpPr>
        <p:grpSpPr>
          <a:xfrm>
            <a:off x="10537371" y="5211897"/>
            <a:ext cx="1649679" cy="1649679"/>
            <a:chOff x="10953552" y="5671622"/>
            <a:chExt cx="1189954" cy="1189954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7C739C59-318C-A948-9F3D-DDB9326414C4}"/>
                </a:ext>
              </a:extLst>
            </p:cNvPr>
            <p:cNvSpPr/>
            <p:nvPr/>
          </p:nvSpPr>
          <p:spPr>
            <a:xfrm rot="16200000">
              <a:off x="10953552" y="5671622"/>
              <a:ext cx="1189954" cy="118995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E40657F-07CA-A846-A113-81B125808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0307" y="6229095"/>
              <a:ext cx="479943" cy="479943"/>
            </a:xfrm>
            <a:prstGeom prst="rect">
              <a:avLst/>
            </a:prstGeom>
          </p:spPr>
        </p:pic>
      </p:grpSp>
      <p:pic>
        <p:nvPicPr>
          <p:cNvPr id="5" name="image4.png">
            <a:extLst>
              <a:ext uri="{FF2B5EF4-FFF2-40B4-BE49-F238E27FC236}">
                <a16:creationId xmlns:a16="http://schemas.microsoft.com/office/drawing/2014/main" id="{0BE4521F-7AEC-4310-A8BB-86436E57C153}"/>
              </a:ext>
            </a:extLst>
          </p:cNvPr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212427" y="454732"/>
            <a:ext cx="2732001" cy="110020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78937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053;p1">
            <a:extLst>
              <a:ext uri="{FF2B5EF4-FFF2-40B4-BE49-F238E27FC236}">
                <a16:creationId xmlns:a16="http://schemas.microsoft.com/office/drawing/2014/main" id="{BF49F6D0-0610-4AED-864C-B31AC01CE2BC}"/>
              </a:ext>
            </a:extLst>
          </p:cNvPr>
          <p:cNvSpPr txBox="1"/>
          <p:nvPr/>
        </p:nvSpPr>
        <p:spPr>
          <a:xfrm>
            <a:off x="563631" y="825533"/>
            <a:ext cx="11064737" cy="523180"/>
          </a:xfrm>
          <a:prstGeom prst="rect">
            <a:avLst/>
          </a:prstGeom>
          <a:solidFill>
            <a:srgbClr val="002F6C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" marR="0" lvl="0" indent="-57150" algn="just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>
                <a:solidFill>
                  <a:prstClr val="white">
                    <a:lumMod val="95000"/>
                  </a:prstClr>
                </a:solidFill>
                <a:latin typeface="Gill Sans MT" panose="020B0502020104020203"/>
                <a:ea typeface="Calibri" panose="020F0502020204030204" pitchFamily="34" charset="0"/>
              </a:rPr>
              <a:t>Actividades: Prevención y combate de conflictos de interés en contrataciones públicas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C5C6147-2A80-44A3-ACF0-46946CF771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0983865"/>
              </p:ext>
            </p:extLst>
          </p:nvPr>
        </p:nvGraphicFramePr>
        <p:xfrm>
          <a:off x="471984" y="1545701"/>
          <a:ext cx="11064737" cy="5089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883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E7CF1940-9F78-4619-A5EE-D7D896429F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0" b="24790"/>
          <a:stretch/>
        </p:blipFill>
        <p:spPr>
          <a:xfrm>
            <a:off x="168632" y="1554937"/>
            <a:ext cx="10444940" cy="51397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8505" y="3786244"/>
            <a:ext cx="56374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1. Diagnóstico del Entorno operativo</a:t>
            </a:r>
            <a:endParaRPr lang="es-MX" sz="36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E3D660-D1C5-5B4B-AF12-375317064EC2}"/>
              </a:ext>
            </a:extLst>
          </p:cNvPr>
          <p:cNvSpPr/>
          <p:nvPr/>
        </p:nvSpPr>
        <p:spPr>
          <a:xfrm>
            <a:off x="10738134" y="1554937"/>
            <a:ext cx="1321594" cy="5139780"/>
          </a:xfrm>
          <a:prstGeom prst="rect">
            <a:avLst/>
          </a:prstGeom>
          <a:solidFill>
            <a:srgbClr val="009AD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BDDFEF-C8C0-3E4A-9F2A-0CFA5E186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1571" y="680655"/>
            <a:ext cx="2732001" cy="734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4CC5B4-C35C-F542-8BB4-9CAE8D9192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969" y="144222"/>
            <a:ext cx="1313828" cy="131382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DE2F6C0-D0FF-6548-A912-BF7675242572}"/>
              </a:ext>
            </a:extLst>
          </p:cNvPr>
          <p:cNvGrpSpPr/>
          <p:nvPr/>
        </p:nvGrpSpPr>
        <p:grpSpPr>
          <a:xfrm>
            <a:off x="10537371" y="5211897"/>
            <a:ext cx="1649679" cy="1649679"/>
            <a:chOff x="10953552" y="5671622"/>
            <a:chExt cx="1189954" cy="1189954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7C739C59-318C-A948-9F3D-DDB9326414C4}"/>
                </a:ext>
              </a:extLst>
            </p:cNvPr>
            <p:cNvSpPr/>
            <p:nvPr/>
          </p:nvSpPr>
          <p:spPr>
            <a:xfrm rot="16200000">
              <a:off x="10953552" y="5671622"/>
              <a:ext cx="1189954" cy="118995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E40657F-07CA-A846-A113-81B125808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0307" y="6229095"/>
              <a:ext cx="479943" cy="479943"/>
            </a:xfrm>
            <a:prstGeom prst="rect">
              <a:avLst/>
            </a:prstGeom>
          </p:spPr>
        </p:pic>
      </p:grpSp>
      <p:pic>
        <p:nvPicPr>
          <p:cNvPr id="5" name="image4.png">
            <a:extLst>
              <a:ext uri="{FF2B5EF4-FFF2-40B4-BE49-F238E27FC236}">
                <a16:creationId xmlns:a16="http://schemas.microsoft.com/office/drawing/2014/main" id="{0BE4521F-7AEC-4310-A8BB-86436E57C153}"/>
              </a:ext>
            </a:extLst>
          </p:cNvPr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212427" y="454732"/>
            <a:ext cx="2732001" cy="110020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08343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053;p1">
            <a:extLst>
              <a:ext uri="{FF2B5EF4-FFF2-40B4-BE49-F238E27FC236}">
                <a16:creationId xmlns:a16="http://schemas.microsoft.com/office/drawing/2014/main" id="{D3286EE0-0B2C-458C-80AC-90DF5E5278C2}"/>
              </a:ext>
            </a:extLst>
          </p:cNvPr>
          <p:cNvSpPr txBox="1"/>
          <p:nvPr/>
        </p:nvSpPr>
        <p:spPr>
          <a:xfrm>
            <a:off x="647606" y="905479"/>
            <a:ext cx="11064737" cy="593968"/>
          </a:xfrm>
          <a:prstGeom prst="rect">
            <a:avLst/>
          </a:prstGeom>
          <a:solidFill>
            <a:srgbClr val="002F6C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" marR="0" lvl="0" indent="-57150" algn="ctr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prstClr val="white">
                    <a:lumMod val="95000"/>
                  </a:prstClr>
                </a:solidFill>
                <a:latin typeface="Gill Sans MT" panose="020B0502020104020203"/>
                <a:ea typeface="Calibri" panose="020F0502020204030204" pitchFamily="34" charset="0"/>
              </a:rPr>
              <a:t>Grupo de Trabajo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563EA0-2692-463C-BDFD-37F53DE4611D}"/>
              </a:ext>
            </a:extLst>
          </p:cNvPr>
          <p:cNvSpPr/>
          <p:nvPr/>
        </p:nvSpPr>
        <p:spPr>
          <a:xfrm>
            <a:off x="725214" y="1844594"/>
            <a:ext cx="9806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D6A6F9F-C232-4789-AAEE-F2334413D6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567950"/>
              </p:ext>
            </p:extLst>
          </p:nvPr>
        </p:nvGraphicFramePr>
        <p:xfrm>
          <a:off x="1376040" y="1844594"/>
          <a:ext cx="9685537" cy="4315858"/>
        </p:xfrm>
        <a:graphic>
          <a:graphicData uri="http://schemas.openxmlformats.org/drawingml/2006/table">
            <a:tbl>
              <a:tblPr/>
              <a:tblGrid>
                <a:gridCol w="2091195">
                  <a:extLst>
                    <a:ext uri="{9D8B030D-6E8A-4147-A177-3AD203B41FA5}">
                      <a16:colId xmlns:a16="http://schemas.microsoft.com/office/drawing/2014/main" val="338557053"/>
                    </a:ext>
                  </a:extLst>
                </a:gridCol>
                <a:gridCol w="7594342">
                  <a:extLst>
                    <a:ext uri="{9D8B030D-6E8A-4147-A177-3AD203B41FA5}">
                      <a16:colId xmlns:a16="http://schemas.microsoft.com/office/drawing/2014/main" val="649403359"/>
                    </a:ext>
                  </a:extLst>
                </a:gridCol>
              </a:tblGrid>
              <a:tr h="335742">
                <a:tc>
                  <a:txBody>
                    <a:bodyPr/>
                    <a:lstStyle/>
                    <a:p>
                      <a:pPr algn="ctr" rtl="0" fontAlgn="base"/>
                      <a:r>
                        <a:rPr lang="es-MX" sz="1600" b="1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Nombre</a:t>
                      </a:r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b">
                    <a:lnL w="7620" cap="flat" cmpd="sng" algn="ctr">
                      <a:solidFill>
                        <a:srgbClr val="20CA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20CA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A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20CA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s-MX" sz="1600" b="1" i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Cargo</a:t>
                      </a:r>
                      <a:r>
                        <a:rPr lang="es-MX" sz="1600" b="0" i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3200" b="0" i="0">
                        <a:effectLst/>
                      </a:endParaRPr>
                    </a:p>
                  </a:txBody>
                  <a:tcPr marL="63310" marR="63310" marT="31655" marB="31655" anchor="b">
                    <a:lnL w="7620" cap="flat" cmpd="sng" algn="ctr">
                      <a:solidFill>
                        <a:srgbClr val="20CA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0C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0C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0C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360584"/>
                  </a:ext>
                </a:extLst>
              </a:tr>
              <a:tr h="335742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Mariana </a:t>
                      </a:r>
                      <a:r>
                        <a:rPr lang="es-MX" sz="1600" b="0" i="0" dirty="0" err="1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Pechir</a:t>
                      </a:r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 Pérez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4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A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Coordinadora de los Órganos Internos de Control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4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6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E0C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6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453466"/>
                  </a:ext>
                </a:extLst>
              </a:tr>
              <a:tr h="469012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Jaime Hernández Moreno </a:t>
                      </a:r>
                      <a:endParaRPr lang="es-MX" sz="3200" b="0" i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20D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20D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20D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Titular del Órgano Interno de Control de la Secretaría de Finanzas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20D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80D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60D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80D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830756"/>
                  </a:ext>
                </a:extLst>
              </a:tr>
              <a:tr h="602281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Hipólito Isabel García Martínez </a:t>
                      </a:r>
                      <a:endParaRPr lang="es-MX" sz="3200" b="0" i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8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8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D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8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Titular del Órgano Interno de Control de la Secretaría de Infraestructura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8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0E2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80D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0E2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142554"/>
                  </a:ext>
                </a:extLst>
              </a:tr>
              <a:tr h="735551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Gustavo Aníbal Gutiérrez Montelongo </a:t>
                      </a:r>
                      <a:endParaRPr lang="es-MX" sz="3200" b="0" i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6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6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8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6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Director General de Normatividad en Contrataciones Públicas de la Secretaría de Fiscalización y Rendición de Cuentas del Estado de Coahuila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6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E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0E2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E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065068"/>
                  </a:ext>
                </a:extLst>
              </a:tr>
              <a:tr h="602281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José Peña Arévalo </a:t>
                      </a:r>
                      <a:endParaRPr lang="es-MX" sz="3200" b="0" i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20E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20E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60E5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20E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Auditor de la Dirección General de Normatividad en Contrataciones Públicas de la Secretaría de Fiscalización y Rendición de Cuentas del Estado de Coahuila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20E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0F2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E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0F2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80098"/>
                  </a:ext>
                </a:extLst>
              </a:tr>
              <a:tr h="602281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Liliana Aguirre Sepúlveda  </a:t>
                      </a:r>
                      <a:endParaRPr lang="es-MX" sz="3200" b="0" i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20E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20E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E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20E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Subsecretaria de Auditoría de Obra Pública y Programas Sociales de la Secretaría de Fiscalización y Rendición de Cuentas del Estado de Coahuila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20E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80F6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0F2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80F6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936706"/>
                  </a:ext>
                </a:extLst>
              </a:tr>
              <a:tr h="469012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Alan Martínez del Rosal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40F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F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E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F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6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Secretario Técnico de la Secretaría de Fiscalización y Rendición de Cuentas del Estado de Coahuila </a:t>
                      </a:r>
                      <a:endParaRPr lang="es-MX" sz="3200" b="0" i="0" dirty="0">
                        <a:effectLst/>
                      </a:endParaRPr>
                    </a:p>
                  </a:txBody>
                  <a:tcPr marL="63310" marR="63310" marT="31655" marB="31655" anchor="ctr">
                    <a:lnL w="7620" cap="flat" cmpd="sng" algn="ctr">
                      <a:solidFill>
                        <a:srgbClr val="40FD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E00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80F6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00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082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280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53;p1">
            <a:extLst>
              <a:ext uri="{FF2B5EF4-FFF2-40B4-BE49-F238E27FC236}">
                <a16:creationId xmlns:a16="http://schemas.microsoft.com/office/drawing/2014/main" id="{8105AFA7-614A-42C4-93B1-2B4514134C54}"/>
              </a:ext>
            </a:extLst>
          </p:cNvPr>
          <p:cNvSpPr txBox="1"/>
          <p:nvPr/>
        </p:nvSpPr>
        <p:spPr>
          <a:xfrm>
            <a:off x="563631" y="768844"/>
            <a:ext cx="11064737" cy="593968"/>
          </a:xfrm>
          <a:prstGeom prst="rect">
            <a:avLst/>
          </a:prstGeom>
          <a:solidFill>
            <a:srgbClr val="002F6C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" marR="0" lvl="0" indent="-57150" algn="ctr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>
                <a:solidFill>
                  <a:prstClr val="white">
                    <a:lumMod val="95000"/>
                  </a:prstClr>
                </a:solidFill>
                <a:latin typeface="Gill Sans MT" panose="020B0502020104020203"/>
                <a:ea typeface="Calibri" panose="020F0502020204030204" pitchFamily="34" charset="0"/>
              </a:rPr>
              <a:t>Lista </a:t>
            </a:r>
            <a:r>
              <a:rPr lang="es-ES" sz="2400" b="1">
                <a:solidFill>
                  <a:prstClr val="white">
                    <a:lumMod val="95000"/>
                  </a:prstClr>
                </a:solidFill>
                <a:latin typeface="Gill Sans MT" panose="020B0502020104020203"/>
                <a:ea typeface="Calibri" panose="020F0502020204030204" pitchFamily="34" charset="0"/>
              </a:rPr>
              <a:t>de Revisión</a:t>
            </a:r>
            <a:r>
              <a:rPr lang="es-MX" sz="2400" b="1" dirty="0">
                <a:solidFill>
                  <a:prstClr val="white">
                    <a:lumMod val="95000"/>
                  </a:prstClr>
                </a:solidFill>
                <a:latin typeface="Gill Sans MT" panose="020B0502020104020203"/>
                <a:ea typeface="Calibri" panose="020F0502020204030204" pitchFamily="34" charset="0"/>
              </a:rPr>
              <a:t> (Guía)</a:t>
            </a:r>
            <a:endParaRPr lang="es-ES" sz="2400" b="1" dirty="0">
              <a:solidFill>
                <a:prstClr val="white">
                  <a:lumMod val="95000"/>
                </a:prstClr>
              </a:solidFill>
              <a:latin typeface="Gill Sans MT" panose="020B0502020104020203"/>
              <a:ea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A44B818-1E15-4521-814B-1417E0B76366}"/>
              </a:ext>
            </a:extLst>
          </p:cNvPr>
          <p:cNvSpPr/>
          <p:nvPr/>
        </p:nvSpPr>
        <p:spPr>
          <a:xfrm>
            <a:off x="346840" y="1183241"/>
            <a:ext cx="11498317" cy="405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</a:pPr>
            <a:r>
              <a:rPr lang="es-MX" sz="20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6034D6-0C90-4209-BBCB-8924AA7503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909401"/>
              </p:ext>
            </p:extLst>
          </p:nvPr>
        </p:nvGraphicFramePr>
        <p:xfrm>
          <a:off x="852257" y="1871399"/>
          <a:ext cx="9960836" cy="4535356"/>
        </p:xfrm>
        <a:graphic>
          <a:graphicData uri="http://schemas.openxmlformats.org/drawingml/2006/table">
            <a:tbl>
              <a:tblPr/>
              <a:tblGrid>
                <a:gridCol w="9960836">
                  <a:extLst>
                    <a:ext uri="{9D8B030D-6E8A-4147-A177-3AD203B41FA5}">
                      <a16:colId xmlns:a16="http://schemas.microsoft.com/office/drawing/2014/main" val="4034559601"/>
                    </a:ext>
                  </a:extLst>
                </a:gridCol>
              </a:tblGrid>
              <a:tr h="291299">
                <a:tc>
                  <a:txBody>
                    <a:bodyPr/>
                    <a:lstStyle/>
                    <a:p>
                      <a:pPr algn="l" rtl="0" fontAlgn="base"/>
                      <a:r>
                        <a:rPr lang="pt-BR" sz="1800" b="0" i="0" dirty="0">
                          <a:effectLst/>
                          <a:latin typeface="Gill Sans MT" panose="020B0502020104020203" pitchFamily="34" charset="0"/>
                        </a:rPr>
                        <a:t>Política de obsequios, regalos o similares </a:t>
                      </a:r>
                      <a:endParaRPr lang="pt-BR" sz="28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pt-BR" sz="1800" b="0" i="0" dirty="0">
                          <a:effectLst/>
                          <a:latin typeface="Gill Sans MT" panose="020B0502020104020203" pitchFamily="34" charset="0"/>
                        </a:rPr>
                        <a:t>  </a:t>
                      </a:r>
                      <a:endParaRPr lang="pt-BR" sz="2800" b="0" i="0" dirty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616616"/>
                  </a:ext>
                </a:extLst>
              </a:tr>
              <a:tr h="195102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Encuestas al personal sobre el conocimiento de la normatividad sobre conflictos de intereses </a:t>
                      </a:r>
                    </a:p>
                    <a:p>
                      <a:pPr algn="l" rtl="0" fontAlgn="base"/>
                      <a:endParaRPr lang="es-MX" sz="2800" b="0" i="0" dirty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765642"/>
                  </a:ext>
                </a:extLst>
              </a:tr>
              <a:tr h="2717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Normas para la detección y prevención de conflictos de interés; </a:t>
                      </a:r>
                      <a:endParaRPr lang="es-MX" sz="2800" b="0" i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681658"/>
                  </a:ext>
                </a:extLst>
              </a:tr>
              <a:tr h="2717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Guía para la Prevención, Identificación y Gestión de Conflictos de Intereses </a:t>
                      </a:r>
                      <a:endParaRPr lang="es-MX" sz="2800" b="0" i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33962"/>
                  </a:ext>
                </a:extLst>
              </a:tr>
              <a:tr h="2717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Información sobre cómo y dónde pueden denunciar: ciudadanía y las y los servidores públicos  </a:t>
                      </a:r>
                      <a:endParaRPr lang="es-MX" sz="28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 dirty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0559191"/>
                  </a:ext>
                </a:extLst>
              </a:tr>
              <a:tr h="2717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Programa y/o Sesiones de capacitación y sensibilización sobre el tema de conflictos de intereses  </a:t>
                      </a:r>
                      <a:endParaRPr lang="es-MX" sz="28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 dirty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906713"/>
                  </a:ext>
                </a:extLst>
              </a:tr>
              <a:tr h="348398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Comité de ética y Prevención de conflicto de interés: Se publican las consultas y las respuestas que se dan sobre casos genéricos sin revelar datos sensibles. Ejemplo </a:t>
                      </a:r>
                      <a:endParaRPr lang="es-MX" sz="28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 dirty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598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548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8DFE85E-66C8-4445-BAB9-0DCB21E172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469411"/>
              </p:ext>
            </p:extLst>
          </p:nvPr>
        </p:nvGraphicFramePr>
        <p:xfrm>
          <a:off x="769869" y="1678169"/>
          <a:ext cx="9960836" cy="4070328"/>
        </p:xfrm>
        <a:graphic>
          <a:graphicData uri="http://schemas.openxmlformats.org/drawingml/2006/table">
            <a:tbl>
              <a:tblPr/>
              <a:tblGrid>
                <a:gridCol w="9960836">
                  <a:extLst>
                    <a:ext uri="{9D8B030D-6E8A-4147-A177-3AD203B41FA5}">
                      <a16:colId xmlns:a16="http://schemas.microsoft.com/office/drawing/2014/main" val="2335041964"/>
                    </a:ext>
                  </a:extLst>
                </a:gridCol>
              </a:tblGrid>
              <a:tr h="208135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Código de Ética y/o Código de  Conducta </a:t>
                      </a:r>
                      <a:endParaRPr lang="es-MX" sz="28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 dirty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107526"/>
                  </a:ext>
                </a:extLst>
              </a:tr>
              <a:tr h="208135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Políticas de Conflictos de intereses </a:t>
                      </a:r>
                      <a:endParaRPr lang="es-MX" sz="2800" b="0" i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926543"/>
                  </a:ext>
                </a:extLst>
              </a:tr>
              <a:tr h="208135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Lineamientos de Conflictos de intereses </a:t>
                      </a:r>
                      <a:endParaRPr lang="es-MX" sz="2800" b="0" i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38610"/>
                  </a:ext>
                </a:extLst>
              </a:tr>
              <a:tr h="208135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Guía de Autoevaluación de Riesgos </a:t>
                      </a:r>
                      <a:endParaRPr lang="es-MX" sz="2800" b="0" i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0637130"/>
                  </a:ext>
                </a:extLst>
              </a:tr>
              <a:tr h="348398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Material de capacitación a las y los servidores públicos (lenguaje ciudadano) </a:t>
                      </a:r>
                      <a:endParaRPr lang="es-MX" sz="2800" b="0" i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  </a:t>
                      </a:r>
                      <a:endParaRPr lang="es-MX" sz="2800" b="0" i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450688"/>
                  </a:ext>
                </a:extLst>
              </a:tr>
              <a:tr h="2717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Normas para la detección y prevención de conflictos de interés en que pueda ubicarse el personal de la institución </a:t>
                      </a:r>
                      <a:endParaRPr lang="es-MX" sz="2800" b="0" i="0" dirty="0">
                        <a:effectLst/>
                      </a:endParaRPr>
                    </a:p>
                    <a:p>
                      <a:pPr algn="l" rtl="0" fontAlgn="base"/>
                      <a:r>
                        <a:rPr lang="es-MX" sz="1800" b="0" i="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s-MX" sz="2800" b="0" i="0" dirty="0">
                        <a:effectLst/>
                      </a:endParaRPr>
                    </a:p>
                  </a:txBody>
                  <a:tcPr marL="38307" marR="38307" marT="19154" marB="19154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275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307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0EFD8B1-AA98-4FB6-BD4E-E27B4ADB875F}"/>
              </a:ext>
            </a:extLst>
          </p:cNvPr>
          <p:cNvSpPr txBox="1"/>
          <p:nvPr/>
        </p:nvSpPr>
        <p:spPr>
          <a:xfrm>
            <a:off x="766742" y="322785"/>
            <a:ext cx="351302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¡GRACIAS!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Salomé Flores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Oficial Nacional de Programas,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Investigación y Corrupción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Oficina de Enlace y Partenariado de la UNODC en México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salome.flores@un.org</a:t>
            </a: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Fernanda Barrera</a:t>
            </a:r>
            <a:endParaRPr kumimoji="0" lang="es-MX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Especialista Anticorrupción                                        Oficina de Enlace y Partenariado de la UNODC en México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Fernanda.barrera@un.org</a:t>
            </a:r>
            <a:endParaRPr kumimoji="0" lang="es-MX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7F4A9F-573E-483E-9CF1-6C4245A8255F}"/>
              </a:ext>
            </a:extLst>
          </p:cNvPr>
          <p:cNvSpPr/>
          <p:nvPr/>
        </p:nvSpPr>
        <p:spPr>
          <a:xfrm>
            <a:off x="1" y="5881344"/>
            <a:ext cx="12191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Esta presentación fue posible gracias al apoyo del pueblo de los Estados Unidos, a través de la Agencia de los Estados Unidos para el Desarrollo Internacional (USAID). El contenido de esta presentación es responsabilidad de la Oficina de las Naciones Unidas contra la Droga y el Delito en México y no necesariamente refleja el punto de vista de USAID o del gobierno de los Estados Unidos</a:t>
            </a:r>
            <a:r>
              <a:rPr kumimoji="0" lang="es-MX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C9D85F-F223-4497-AD88-F057D25BF9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000779"/>
            <a:ext cx="2024047" cy="8474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F42807-556D-4600-9AF5-D8BD59A8FB7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15" y="5078755"/>
            <a:ext cx="2369271" cy="769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B0989B-54E9-4265-BDD1-B5C5264058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50924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4F441B-80E0-496F-91A0-5DF4B6C42A03}"/>
              </a:ext>
            </a:extLst>
          </p:cNvPr>
          <p:cNvSpPr txBox="1"/>
          <p:nvPr/>
        </p:nvSpPr>
        <p:spPr>
          <a:xfrm>
            <a:off x="4153832" y="3354383"/>
            <a:ext cx="3074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Luz María Guzmán</a:t>
            </a: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Coordinadora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 del Proyecto</a:t>
            </a: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Oficina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 de Enlace y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Partenariado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 de la UNODC en México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luz.guzmanlozano@un.org</a:t>
            </a:r>
            <a:endParaRPr 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endParaRPr 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45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videndo">
  <a:themeElements>
    <a:clrScheme name="Personalizado 6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1B1E3D"/>
      </a:accent4>
      <a:accent5>
        <a:srgbClr val="4A66AC"/>
      </a:accent5>
      <a:accent6>
        <a:srgbClr val="ACCBF9"/>
      </a:accent6>
      <a:hlink>
        <a:srgbClr val="0E57C4"/>
      </a:hlink>
      <a:folHlink>
        <a:srgbClr val="0A658C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5584</TotalTime>
  <Words>644</Words>
  <Application>Microsoft Office PowerPoint</Application>
  <PresentationFormat>Panorámica</PresentationFormat>
  <Paragraphs>80</Paragraphs>
  <Slides>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Gill Sans MT</vt:lpstr>
      <vt:lpstr>Wingdings 2</vt:lpstr>
      <vt:lpstr>Dividendo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Luz Maria Guzman</dc:creator>
  <cp:lastModifiedBy>Ma.de los Angeles Rodríguez Banda</cp:lastModifiedBy>
  <cp:revision>147</cp:revision>
  <dcterms:created xsi:type="dcterms:W3CDTF">2020-09-06T16:43:05Z</dcterms:created>
  <dcterms:modified xsi:type="dcterms:W3CDTF">2022-06-14T00:39:27Z</dcterms:modified>
</cp:coreProperties>
</file>