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70" r:id="rId2"/>
    <p:sldId id="256" r:id="rId3"/>
    <p:sldId id="257" r:id="rId4"/>
    <p:sldId id="258" r:id="rId5"/>
    <p:sldId id="261" r:id="rId6"/>
    <p:sldId id="262" r:id="rId7"/>
    <p:sldId id="267" r:id="rId8"/>
    <p:sldId id="264" r:id="rId9"/>
    <p:sldId id="263" r:id="rId10"/>
    <p:sldId id="259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BDD0A-24BE-41B2-B3D6-613A573297A2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00236-0F41-4A28-B3FF-7C29E71BE52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744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700236-0F41-4A28-B3FF-7C29E71BE529}" type="slidenum">
              <a:rPr lang="es-MX" smtClean="0"/>
              <a:t>2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6047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 redondeado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0" name="19 Subtítulo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 redondeado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dondear rectángulo de esquina sencilla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 redondeado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 redondeado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Marcador de título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316AC7D-638B-472E-8164-2A8DAF8A9618}" type="datetimeFigureOut">
              <a:rPr lang="es-MX" smtClean="0"/>
              <a:t>17/04/2013</a:t>
            </a:fld>
            <a:endParaRPr lang="es-MX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8E5F141-9DF7-43BE-B668-CA043760E2CD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RBD%20-%20CURSO.xls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72782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826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>
                <a:hlinkClick r:id="rId2" action="ppaction://hlinkfile"/>
              </a:rPr>
              <a:t/>
            </a:r>
            <a:br>
              <a:rPr lang="es-MX" dirty="0" smtClean="0">
                <a:hlinkClick r:id="rId2" action="ppaction://hlinkfile"/>
              </a:rPr>
            </a:br>
            <a:r>
              <a:rPr lang="el-GR" dirty="0" smtClean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986880"/>
          </a:xfrm>
        </p:spPr>
        <p:txBody>
          <a:bodyPr>
            <a:normAutofit/>
          </a:bodyPr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PRIMERA ETAPA</a:t>
            </a:r>
          </a:p>
          <a:p>
            <a:pPr algn="ctr"/>
            <a:endParaRPr lang="es-MX" dirty="0" smtClean="0"/>
          </a:p>
          <a:p>
            <a:pPr algn="ctr"/>
            <a:endParaRPr lang="es-MX" dirty="0" smtClean="0"/>
          </a:p>
          <a:p>
            <a:pPr algn="ctr"/>
            <a:endParaRPr lang="es-MX" dirty="0"/>
          </a:p>
          <a:p>
            <a:pPr algn="ctr"/>
            <a:r>
              <a:rPr lang="es-MX" dirty="0" smtClean="0"/>
              <a:t>PLANEACIÓN, PROGRAMACIÓN Y PRESUPUESTACIÓN</a:t>
            </a:r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 smtClean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144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530352"/>
            <a:ext cx="8291264" cy="4986880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SEGUNDA ETAPA</a:t>
            </a:r>
          </a:p>
          <a:p>
            <a:pPr algn="ctr"/>
            <a:endParaRPr lang="es-MX" dirty="0"/>
          </a:p>
          <a:p>
            <a:pPr algn="ctr"/>
            <a:endParaRPr lang="es-MX" dirty="0" smtClean="0"/>
          </a:p>
          <a:p>
            <a:pPr algn="ctr"/>
            <a:r>
              <a:rPr lang="es-MX" dirty="0" smtClean="0"/>
              <a:t>ADJUDICACIÓN Y CONTRATACIÓN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733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>
                <a:hlinkClick r:id="rId2" action="ppaction://hlinkfile"/>
              </a:rPr>
              <a:t>Ω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5058888"/>
          </a:xfrm>
        </p:spPr>
        <p:txBody>
          <a:bodyPr/>
          <a:lstStyle/>
          <a:p>
            <a:pPr algn="ctr"/>
            <a:endParaRPr lang="es-MX" dirty="0" smtClean="0"/>
          </a:p>
          <a:p>
            <a:pPr algn="ctr"/>
            <a:r>
              <a:rPr lang="es-MX" dirty="0" smtClean="0"/>
              <a:t>TERCERA ETAPA</a:t>
            </a:r>
          </a:p>
          <a:p>
            <a:pPr algn="ctr"/>
            <a:endParaRPr lang="es-MX" dirty="0"/>
          </a:p>
          <a:p>
            <a:pPr algn="ctr"/>
            <a:endParaRPr lang="es-MX" dirty="0" smtClean="0"/>
          </a:p>
          <a:p>
            <a:pPr algn="ctr"/>
            <a:endParaRPr lang="es-MX" dirty="0"/>
          </a:p>
          <a:p>
            <a:pPr algn="ctr"/>
            <a:r>
              <a:rPr lang="es-MX" dirty="0" smtClean="0"/>
              <a:t>EJECUCIÓN</a:t>
            </a:r>
          </a:p>
          <a:p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5196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202904"/>
          </a:xfrm>
        </p:spPr>
        <p:txBody>
          <a:bodyPr>
            <a:normAutofit fontScale="92500"/>
          </a:bodyPr>
          <a:lstStyle/>
          <a:p>
            <a:r>
              <a:rPr lang="es-MX" dirty="0" smtClean="0"/>
              <a:t>Finalmente lo que se busca es:</a:t>
            </a:r>
          </a:p>
          <a:p>
            <a:endParaRPr lang="es-MX" dirty="0"/>
          </a:p>
          <a:p>
            <a:pPr algn="just"/>
            <a:r>
              <a:rPr lang="es-MX" dirty="0"/>
              <a:t>Que todas las entidades ejecutoras del estado, planeen, adjudiquen y ejecuten la obra </a:t>
            </a:r>
            <a:r>
              <a:rPr lang="es-MX" dirty="0" smtClean="0"/>
              <a:t>pública </a:t>
            </a:r>
            <a:r>
              <a:rPr lang="es-MX" dirty="0"/>
              <a:t>bajo un mismo criterio, logrando con esto mejorar la eficiencia, eficacia y transparencia en el uso de los recursos</a:t>
            </a:r>
            <a:r>
              <a:rPr lang="es-MX" dirty="0" smtClean="0"/>
              <a:t>.</a:t>
            </a:r>
          </a:p>
          <a:p>
            <a:pPr algn="just"/>
            <a:endParaRPr lang="es-MX" dirty="0"/>
          </a:p>
          <a:p>
            <a:pPr algn="just"/>
            <a:r>
              <a:rPr lang="es-ES_tradnl" dirty="0"/>
              <a:t>Que cada dependencia ejecutora designe una persona responsable de la integración y guarda del Expediente </a:t>
            </a:r>
            <a:r>
              <a:rPr lang="es-ES_tradnl" dirty="0" smtClean="0"/>
              <a:t>Unitario y nos lo comunique oficialmente.</a:t>
            </a:r>
            <a:endParaRPr lang="es-ES_tradnl" dirty="0"/>
          </a:p>
          <a:p>
            <a:pPr algn="just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051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MX" dirty="0" smtClean="0"/>
              <a:t>CURSO DE CAPACITACION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55576" y="4077072"/>
            <a:ext cx="7772400" cy="1440160"/>
          </a:xfrm>
        </p:spPr>
        <p:txBody>
          <a:bodyPr>
            <a:noAutofit/>
          </a:bodyPr>
          <a:lstStyle/>
          <a:p>
            <a:pPr algn="ctr"/>
            <a:endParaRPr lang="es-MX" sz="2800" dirty="0" smtClean="0"/>
          </a:p>
          <a:p>
            <a:pPr algn="ctr"/>
            <a:r>
              <a:rPr lang="es-MX" sz="2800" b="1" dirty="0" smtClean="0"/>
              <a:t>REGISTRO BASICO DOCUMENTAL</a:t>
            </a:r>
          </a:p>
          <a:p>
            <a:pPr algn="ctr"/>
            <a:r>
              <a:rPr lang="es-MX" sz="2800" b="1" dirty="0" smtClean="0"/>
              <a:t>R.B.D.</a:t>
            </a:r>
          </a:p>
          <a:p>
            <a:endParaRPr lang="es-MX" sz="2800" dirty="0"/>
          </a:p>
          <a:p>
            <a:endParaRPr lang="es-MX" sz="2800" dirty="0"/>
          </a:p>
          <a:p>
            <a:endParaRPr lang="es-MX" sz="2800" dirty="0"/>
          </a:p>
        </p:txBody>
      </p:sp>
    </p:spTree>
    <p:extLst>
      <p:ext uri="{BB962C8B-B14F-4D97-AF65-F5344CB8AC3E}">
        <p14:creationId xmlns:p14="http://schemas.microsoft.com/office/powerpoint/2010/main" val="270374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84286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s-MX" dirty="0" smtClean="0"/>
              <a:t>TEMAS</a:t>
            </a:r>
          </a:p>
          <a:p>
            <a:r>
              <a:rPr lang="es-MX" dirty="0" smtClean="0"/>
              <a:t>Introducción</a:t>
            </a:r>
          </a:p>
          <a:p>
            <a:endParaRPr lang="es-MX" dirty="0" smtClean="0"/>
          </a:p>
          <a:p>
            <a:r>
              <a:rPr lang="es-MX" dirty="0" smtClean="0"/>
              <a:t>Objetivo</a:t>
            </a:r>
          </a:p>
          <a:p>
            <a:endParaRPr lang="es-MX" dirty="0" smtClean="0"/>
          </a:p>
          <a:p>
            <a:r>
              <a:rPr lang="es-MX" dirty="0" smtClean="0"/>
              <a:t>Planeación, Programación y Presupuestación</a:t>
            </a:r>
          </a:p>
          <a:p>
            <a:endParaRPr lang="es-MX" dirty="0" smtClean="0"/>
          </a:p>
          <a:p>
            <a:r>
              <a:rPr lang="es-MX" dirty="0" smtClean="0"/>
              <a:t>Adjudicación y Contratación</a:t>
            </a:r>
          </a:p>
          <a:p>
            <a:pPr marL="0" indent="0">
              <a:buNone/>
            </a:pPr>
            <a:endParaRPr lang="es-MX" dirty="0" smtClean="0"/>
          </a:p>
          <a:p>
            <a:r>
              <a:rPr lang="es-MX" dirty="0" smtClean="0"/>
              <a:t>Ejecución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353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30352"/>
            <a:ext cx="8219256" cy="4770856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INTRODUCCIÓN</a:t>
            </a:r>
          </a:p>
          <a:p>
            <a:endParaRPr lang="es-MX" dirty="0" smtClean="0"/>
          </a:p>
          <a:p>
            <a:pPr algn="just"/>
            <a:r>
              <a:rPr lang="es-MX" dirty="0" smtClean="0"/>
              <a:t>Se </a:t>
            </a:r>
            <a:r>
              <a:rPr lang="es-MX" dirty="0"/>
              <a:t>revisaron los diversos instrumentos que se utilizaban para la</a:t>
            </a:r>
            <a:r>
              <a:rPr lang="es-MX" dirty="0">
                <a:solidFill>
                  <a:srgbClr val="FF0000"/>
                </a:solidFill>
              </a:rPr>
              <a:t> </a:t>
            </a:r>
            <a:r>
              <a:rPr lang="es-MX" dirty="0"/>
              <a:t>realización de auditorias de los Expedientes Unitarios, el </a:t>
            </a:r>
            <a:r>
              <a:rPr lang="es-ES_tradnl" dirty="0"/>
              <a:t>Registro Auxiliar de Fiscalización (RAF) Estado, la Ficha Técnica de Datos (FID) Federación y la guía de auditoria utilizada por la Auditoria Superior del Estado.</a:t>
            </a:r>
            <a:endParaRPr lang="es-MX" dirty="0"/>
          </a:p>
          <a:p>
            <a:pPr algn="just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772162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229200"/>
            <a:ext cx="8183880" cy="1051560"/>
          </a:xfrm>
        </p:spPr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842864"/>
          </a:xfrm>
        </p:spPr>
        <p:txBody>
          <a:bodyPr>
            <a:normAutofit lnSpcReduction="10000"/>
          </a:bodyPr>
          <a:lstStyle/>
          <a:p>
            <a:pPr algn="just"/>
            <a:r>
              <a:rPr lang="es-ES_tradnl" dirty="0"/>
              <a:t>Se encontró similitud en los documentos solicitados para la revisión de auditorias</a:t>
            </a:r>
          </a:p>
          <a:p>
            <a:pPr marL="0" indent="0" algn="just">
              <a:buNone/>
            </a:pPr>
            <a:endParaRPr lang="es-ES_tradnl" sz="1050" dirty="0"/>
          </a:p>
          <a:p>
            <a:pPr algn="just"/>
            <a:r>
              <a:rPr lang="es-ES_tradnl" dirty="0"/>
              <a:t>Se detectó que el fundamento legal de los documentos no era acorde con la legislación actual (</a:t>
            </a:r>
            <a:r>
              <a:rPr lang="es-ES" dirty="0"/>
              <a:t>Ley de Obras Públicas y Servicios Relacionados con las mismas para el  Estado de Coahuila de Zaragoza) </a:t>
            </a:r>
            <a:endParaRPr lang="es-ES_tradnl" dirty="0"/>
          </a:p>
          <a:p>
            <a:pPr lvl="0" algn="just"/>
            <a:endParaRPr lang="es-MX" dirty="0"/>
          </a:p>
          <a:p>
            <a:pPr algn="just"/>
            <a:r>
              <a:rPr lang="es-ES_tradnl" dirty="0"/>
              <a:t>Las  Dependencias ejecutoras utilizaban diferentes criterios para la adjudicación y ejecución de las obras</a:t>
            </a:r>
            <a:endParaRPr lang="es-MX" dirty="0"/>
          </a:p>
          <a:p>
            <a:pPr algn="just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159612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83568" y="530352"/>
            <a:ext cx="8003232" cy="4914872"/>
          </a:xfrm>
        </p:spPr>
        <p:txBody>
          <a:bodyPr>
            <a:normAutofit/>
          </a:bodyPr>
          <a:lstStyle/>
          <a:p>
            <a:pPr algn="ctr"/>
            <a:r>
              <a:rPr lang="es-MX" dirty="0" smtClean="0"/>
              <a:t>OBJETIVO</a:t>
            </a:r>
          </a:p>
          <a:p>
            <a:pPr algn="just"/>
            <a:r>
              <a:rPr lang="es-MX" dirty="0"/>
              <a:t>Elaborar un solo instrumento que reúna los requisitos normativos de la </a:t>
            </a:r>
            <a:r>
              <a:rPr lang="es-ES" dirty="0"/>
              <a:t>Ley de Obras Públicas y Servicios Relacionados con las mismas para el  Estado de Coahuila de Zaragoza y </a:t>
            </a:r>
            <a:r>
              <a:rPr lang="es-MX" dirty="0"/>
              <a:t>los mínimos requeridos a juicio de esta Dependencia por la</a:t>
            </a:r>
            <a:r>
              <a:rPr lang="es-MX" b="1" dirty="0"/>
              <a:t> </a:t>
            </a:r>
            <a:r>
              <a:rPr lang="es-MX" dirty="0"/>
              <a:t>Ley de Obra </a:t>
            </a:r>
            <a:r>
              <a:rPr lang="es-MX" dirty="0" smtClean="0"/>
              <a:t>Públicas </a:t>
            </a:r>
            <a:r>
              <a:rPr lang="es-MX" dirty="0"/>
              <a:t>y Servicios Relacionados las mismas (FEDERAL) y su Reglamento,</a:t>
            </a:r>
            <a:r>
              <a:rPr lang="es-ES" dirty="0"/>
              <a:t> </a:t>
            </a:r>
            <a:r>
              <a:rPr lang="es-MX" dirty="0"/>
              <a:t>el cual </a:t>
            </a:r>
            <a:r>
              <a:rPr lang="es-MX" dirty="0" smtClean="0"/>
              <a:t>denominaremos </a:t>
            </a:r>
            <a:r>
              <a:rPr lang="es-MX" dirty="0"/>
              <a:t>Registro Básico Documental (RBD)</a:t>
            </a:r>
          </a:p>
          <a:p>
            <a:pPr algn="ctr"/>
            <a:endParaRPr lang="es-MX" dirty="0" smtClean="0"/>
          </a:p>
          <a:p>
            <a:pPr algn="ctr"/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280086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s-MX" dirty="0" smtClean="0"/>
              <a:t>Lograr </a:t>
            </a:r>
            <a:r>
              <a:rPr lang="es-MX" dirty="0"/>
              <a:t>la unificación de  criterios para la planeación, adjudicación y ejecución de </a:t>
            </a:r>
            <a:r>
              <a:rPr lang="es-MX"/>
              <a:t>obra </a:t>
            </a:r>
            <a:r>
              <a:rPr lang="es-MX" smtClean="0"/>
              <a:t>pública.</a:t>
            </a:r>
            <a:endParaRPr lang="es-MX" dirty="0" smtClean="0"/>
          </a:p>
          <a:p>
            <a:pPr algn="just"/>
            <a:endParaRPr lang="es-MX" dirty="0"/>
          </a:p>
          <a:p>
            <a:pPr algn="just"/>
            <a:r>
              <a:rPr lang="es-ES" dirty="0"/>
              <a:t>Integrar en tiempo y forma  los EXPEDIENTES </a:t>
            </a:r>
            <a:r>
              <a:rPr lang="es-ES" dirty="0" smtClean="0"/>
              <a:t>UNITARIOS,  </a:t>
            </a:r>
            <a:r>
              <a:rPr lang="es-ES" dirty="0"/>
              <a:t>permitirá que las auditorias realizadas se lleven de una manera más rápida, propiciando así el suprimir o minimizar  las irregularidades documentales.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680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49148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MX" dirty="0" smtClean="0"/>
              <a:t>El 26 de febrero del presente año se publicaron en el Periódico Oficial del Gobierno del Estado:</a:t>
            </a:r>
          </a:p>
          <a:p>
            <a:endParaRPr lang="es-MX" dirty="0" smtClean="0"/>
          </a:p>
          <a:p>
            <a:pPr algn="just"/>
            <a:r>
              <a:rPr lang="es-ES_tradnl" dirty="0" smtClean="0"/>
              <a:t>La Disposición Administrativa</a:t>
            </a:r>
          </a:p>
          <a:p>
            <a:pPr algn="just"/>
            <a:endParaRPr lang="es-ES_tradnl" dirty="0"/>
          </a:p>
          <a:p>
            <a:pPr algn="just"/>
            <a:r>
              <a:rPr lang="es-ES_tradnl" dirty="0" smtClean="0"/>
              <a:t>El Instrumento </a:t>
            </a:r>
            <a:r>
              <a:rPr lang="es-ES_tradnl" dirty="0"/>
              <a:t>denominado Registro Básico Documental (RBD</a:t>
            </a:r>
            <a:r>
              <a:rPr lang="es-ES_tradnl" dirty="0" smtClean="0"/>
              <a:t>)</a:t>
            </a:r>
          </a:p>
          <a:p>
            <a:pPr algn="just"/>
            <a:endParaRPr lang="es-ES_tradnl" dirty="0"/>
          </a:p>
          <a:p>
            <a:pPr algn="just"/>
            <a:r>
              <a:rPr lang="es-ES_tradnl" dirty="0" smtClean="0"/>
              <a:t>Los Criterios </a:t>
            </a:r>
            <a:r>
              <a:rPr lang="es-ES_tradnl" dirty="0"/>
              <a:t>de interpretación de los documentos que integran el Expediente Unitario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4504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530352"/>
            <a:ext cx="8147248" cy="5058888"/>
          </a:xfrm>
        </p:spPr>
        <p:txBody>
          <a:bodyPr>
            <a:normAutofit/>
          </a:bodyPr>
          <a:lstStyle/>
          <a:p>
            <a:r>
              <a:rPr lang="es-MX" smtClean="0"/>
              <a:t>A </a:t>
            </a:r>
            <a:r>
              <a:rPr lang="es-MX" dirty="0" smtClean="0"/>
              <a:t>continuación veremos el contenido del RBD, el cual contempla tres etapas de la obra pública:</a:t>
            </a:r>
          </a:p>
          <a:p>
            <a:pPr marL="0" indent="0">
              <a:buNone/>
            </a:pPr>
            <a:endParaRPr lang="es-MX" dirty="0" smtClean="0"/>
          </a:p>
          <a:p>
            <a:r>
              <a:rPr lang="es-MX" dirty="0" smtClean="0"/>
              <a:t>Planeación</a:t>
            </a:r>
            <a:r>
              <a:rPr lang="es-MX" dirty="0"/>
              <a:t>, Programación y </a:t>
            </a:r>
            <a:r>
              <a:rPr lang="es-MX" dirty="0" smtClean="0"/>
              <a:t>Presupuestación.</a:t>
            </a:r>
            <a:endParaRPr lang="es-MX" dirty="0"/>
          </a:p>
          <a:p>
            <a:endParaRPr lang="es-MX" dirty="0" smtClean="0"/>
          </a:p>
          <a:p>
            <a:r>
              <a:rPr lang="es-MX" dirty="0" smtClean="0"/>
              <a:t>Adjudicación </a:t>
            </a:r>
            <a:r>
              <a:rPr lang="es-MX" dirty="0"/>
              <a:t>y </a:t>
            </a:r>
            <a:r>
              <a:rPr lang="es-MX" dirty="0" smtClean="0"/>
              <a:t>Contratación.</a:t>
            </a:r>
            <a:endParaRPr lang="es-MX" dirty="0"/>
          </a:p>
          <a:p>
            <a:endParaRPr lang="es-MX" dirty="0" smtClean="0"/>
          </a:p>
          <a:p>
            <a:r>
              <a:rPr lang="es-MX" dirty="0" smtClean="0"/>
              <a:t>Ejecución.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007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1127</TotalTime>
  <Words>402</Words>
  <Application>Microsoft Office PowerPoint</Application>
  <PresentationFormat>Presentación en pantalla (4:3)</PresentationFormat>
  <Paragraphs>71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Aspecto</vt:lpstr>
      <vt:lpstr>Presentación de PowerPoint</vt:lpstr>
      <vt:lpstr>CURSO DE CAPACITACION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Ω</vt:lpstr>
      <vt:lpstr>Ω</vt:lpstr>
      <vt:lpstr>Ω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 DE CAPACITACION</dc:title>
  <dc:creator>Miguel Angel Cardenas de la Peña</dc:creator>
  <cp:lastModifiedBy>Miguel Angel Cardenas de la Peña</cp:lastModifiedBy>
  <cp:revision>45</cp:revision>
  <dcterms:created xsi:type="dcterms:W3CDTF">2013-04-05T20:26:02Z</dcterms:created>
  <dcterms:modified xsi:type="dcterms:W3CDTF">2013-04-17T14:18:12Z</dcterms:modified>
</cp:coreProperties>
</file>