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7"/>
  </p:notesMasterIdLst>
  <p:sldIdLst>
    <p:sldId id="274" r:id="rId2"/>
    <p:sldId id="276" r:id="rId3"/>
    <p:sldId id="272" r:id="rId4"/>
    <p:sldId id="256" r:id="rId5"/>
    <p:sldId id="257" r:id="rId6"/>
    <p:sldId id="258" r:id="rId7"/>
    <p:sldId id="261" r:id="rId8"/>
    <p:sldId id="262" r:id="rId9"/>
    <p:sldId id="267" r:id="rId10"/>
    <p:sldId id="264" r:id="rId11"/>
    <p:sldId id="263" r:id="rId12"/>
    <p:sldId id="259" r:id="rId13"/>
    <p:sldId id="265" r:id="rId14"/>
    <p:sldId id="266" r:id="rId15"/>
    <p:sldId id="269" r:id="rId16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FBDD0A-24BE-41B2-B3D6-613A573297A2}" type="datetimeFigureOut">
              <a:rPr lang="es-MX" smtClean="0"/>
              <a:t>18/04/2013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700236-0F41-4A28-B3FF-7C29E71BE52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174450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700236-0F41-4A28-B3FF-7C29E71BE529}" type="slidenum">
              <a:rPr lang="es-MX" smtClean="0"/>
              <a:t>4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860478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Rectángulo redondeado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Rectángulo redondeado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4 Título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20" name="19 Subtítulo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19" name="18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16AC7D-638B-472E-8164-2A8DAF8A9618}" type="datetimeFigureOut">
              <a:rPr lang="es-MX" smtClean="0"/>
              <a:t>18/04/2013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11" name="10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E5F141-9DF7-43BE-B668-CA043760E2CD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16AC7D-638B-472E-8164-2A8DAF8A9618}" type="datetimeFigureOut">
              <a:rPr lang="es-MX" smtClean="0"/>
              <a:t>18/04/2013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E5F141-9DF7-43BE-B668-CA043760E2CD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16AC7D-638B-472E-8164-2A8DAF8A9618}" type="datetimeFigureOut">
              <a:rPr lang="es-MX" smtClean="0"/>
              <a:t>18/04/2013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E5F141-9DF7-43BE-B668-CA043760E2CD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16AC7D-638B-472E-8164-2A8DAF8A9618}" type="datetimeFigureOut">
              <a:rPr lang="es-MX" smtClean="0"/>
              <a:t>18/04/2013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E5F141-9DF7-43BE-B668-CA043760E2CD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Rectángulo redondeado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Rectángulo redondeado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16AC7D-638B-472E-8164-2A8DAF8A9618}" type="datetimeFigureOut">
              <a:rPr lang="es-MX" smtClean="0"/>
              <a:t>18/04/2013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E5F141-9DF7-43BE-B668-CA043760E2CD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16AC7D-638B-472E-8164-2A8DAF8A9618}" type="datetimeFigureOut">
              <a:rPr lang="es-MX" smtClean="0"/>
              <a:t>18/04/2013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E5F141-9DF7-43BE-B668-CA043760E2CD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16AC7D-638B-472E-8164-2A8DAF8A9618}" type="datetimeFigureOut">
              <a:rPr lang="es-MX" smtClean="0"/>
              <a:t>18/04/2013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E5F141-9DF7-43BE-B668-CA043760E2CD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16AC7D-638B-472E-8164-2A8DAF8A9618}" type="datetimeFigureOut">
              <a:rPr lang="es-MX" smtClean="0"/>
              <a:t>18/04/2013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E5F141-9DF7-43BE-B668-CA043760E2CD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 redondeado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16AC7D-638B-472E-8164-2A8DAF8A9618}" type="datetimeFigureOut">
              <a:rPr lang="es-MX" smtClean="0"/>
              <a:t>18/04/2013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E5F141-9DF7-43BE-B668-CA043760E2CD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16AC7D-638B-472E-8164-2A8DAF8A9618}" type="datetimeFigureOut">
              <a:rPr lang="es-MX" smtClean="0"/>
              <a:t>18/04/2013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E5F141-9DF7-43BE-B668-CA043760E2CD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Rectángulo redondeado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Redondear rectángulo de esquina sencilla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16AC7D-638B-472E-8164-2A8DAF8A9618}" type="datetimeFigureOut">
              <a:rPr lang="es-MX" smtClean="0"/>
              <a:t>18/04/2013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E5F141-9DF7-43BE-B668-CA043760E2CD}" type="slidenum">
              <a:rPr lang="es-MX" smtClean="0"/>
              <a:t>‹Nº›</a:t>
            </a:fld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s-ES" smtClean="0"/>
              <a:t>Haga clic en el icono para agregar una imagen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 redondeado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Rectángulo redondeado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12 Marcador de título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25" name="24 Marcador de fecha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9316AC7D-638B-472E-8164-2A8DAF8A9618}" type="datetimeFigureOut">
              <a:rPr lang="es-MX" smtClean="0"/>
              <a:t>18/04/2013</a:t>
            </a:fld>
            <a:endParaRPr lang="es-MX"/>
          </a:p>
        </p:txBody>
      </p:sp>
      <p:sp>
        <p:nvSpPr>
          <p:cNvPr id="18" name="17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8E5F141-9DF7-43BE-B668-CA043760E2CD}" type="slidenum">
              <a:rPr lang="es-MX" smtClean="0"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RBD%20-%20CURSO.xlsx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RBD%20-%20CURSO.xlsx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RBD%20-%20CURSO.xlsx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29 Imagen" descr="3.1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22 CuadroTexto"/>
          <p:cNvSpPr txBox="1"/>
          <p:nvPr/>
        </p:nvSpPr>
        <p:spPr>
          <a:xfrm>
            <a:off x="971550" y="1989138"/>
            <a:ext cx="7921625" cy="347821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s-ES" sz="4400" b="1" dirty="0">
                <a:solidFill>
                  <a:schemeClr val="bg1">
                    <a:lumMod val="50000"/>
                  </a:schemeClr>
                </a:solidFill>
                <a:latin typeface="Aller" pitchFamily="2" charset="0"/>
              </a:rPr>
              <a:t>Curso de Capacitación sobre el </a:t>
            </a:r>
          </a:p>
          <a:p>
            <a:pPr algn="ctr">
              <a:defRPr/>
            </a:pPr>
            <a:endParaRPr lang="es-ES" sz="4400" b="1" dirty="0">
              <a:solidFill>
                <a:schemeClr val="tx1">
                  <a:lumMod val="65000"/>
                  <a:lumOff val="35000"/>
                </a:schemeClr>
              </a:solidFill>
              <a:latin typeface="Aller" pitchFamily="2" charset="0"/>
            </a:endParaRPr>
          </a:p>
          <a:p>
            <a:pPr algn="ctr">
              <a:defRPr/>
            </a:pPr>
            <a:r>
              <a:rPr lang="es-ES" sz="4400" b="1" dirty="0">
                <a:solidFill>
                  <a:srgbClr val="FF0000"/>
                </a:solidFill>
                <a:latin typeface="Aller" pitchFamily="2" charset="0"/>
              </a:rPr>
              <a:t>“REGISTRO  BÁSICO DOCUMENTAL”</a:t>
            </a:r>
          </a:p>
        </p:txBody>
      </p:sp>
    </p:spTree>
    <p:extLst>
      <p:ext uri="{BB962C8B-B14F-4D97-AF65-F5344CB8AC3E}">
        <p14:creationId xmlns:p14="http://schemas.microsoft.com/office/powerpoint/2010/main" val="2356043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9552" y="530352"/>
            <a:ext cx="8147248" cy="4914872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s-MX" dirty="0" smtClean="0"/>
              <a:t>El 26 de febrero del presente año se publicaron en el Periódico Oficial del Gobierno del Estado:</a:t>
            </a:r>
          </a:p>
          <a:p>
            <a:endParaRPr lang="es-MX" dirty="0" smtClean="0"/>
          </a:p>
          <a:p>
            <a:pPr algn="just"/>
            <a:r>
              <a:rPr lang="es-ES_tradnl" dirty="0" smtClean="0"/>
              <a:t>La Disposición Administrativa</a:t>
            </a:r>
          </a:p>
          <a:p>
            <a:pPr algn="just"/>
            <a:endParaRPr lang="es-ES_tradnl" dirty="0"/>
          </a:p>
          <a:p>
            <a:pPr algn="just"/>
            <a:r>
              <a:rPr lang="es-ES_tradnl" dirty="0" smtClean="0"/>
              <a:t>El Instrumento </a:t>
            </a:r>
            <a:r>
              <a:rPr lang="es-ES_tradnl" dirty="0"/>
              <a:t>denominado Registro Básico Documental (RBD</a:t>
            </a:r>
            <a:r>
              <a:rPr lang="es-ES_tradnl" dirty="0" smtClean="0"/>
              <a:t>)</a:t>
            </a:r>
          </a:p>
          <a:p>
            <a:pPr algn="just"/>
            <a:endParaRPr lang="es-ES_tradnl" dirty="0"/>
          </a:p>
          <a:p>
            <a:pPr algn="just"/>
            <a:r>
              <a:rPr lang="es-ES_tradnl" dirty="0" smtClean="0"/>
              <a:t>Los Criterios </a:t>
            </a:r>
            <a:r>
              <a:rPr lang="es-ES_tradnl" dirty="0"/>
              <a:t>de interpretación de los documentos que integran el Expediente Unitario</a:t>
            </a: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745041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9552" y="530352"/>
            <a:ext cx="8147248" cy="5058888"/>
          </a:xfrm>
        </p:spPr>
        <p:txBody>
          <a:bodyPr>
            <a:normAutofit/>
          </a:bodyPr>
          <a:lstStyle/>
          <a:p>
            <a:r>
              <a:rPr lang="es-MX" smtClean="0"/>
              <a:t>A </a:t>
            </a:r>
            <a:r>
              <a:rPr lang="es-MX" dirty="0" smtClean="0"/>
              <a:t>continuación veremos el contenido del RBD, el cual contempla tres etapas de la obra pública:</a:t>
            </a:r>
          </a:p>
          <a:p>
            <a:pPr marL="0" indent="0">
              <a:buNone/>
            </a:pPr>
            <a:endParaRPr lang="es-MX" dirty="0" smtClean="0"/>
          </a:p>
          <a:p>
            <a:r>
              <a:rPr lang="es-MX" dirty="0" smtClean="0"/>
              <a:t>Planeación</a:t>
            </a:r>
            <a:r>
              <a:rPr lang="es-MX" dirty="0"/>
              <a:t>, Programación y </a:t>
            </a:r>
            <a:r>
              <a:rPr lang="es-MX" dirty="0" smtClean="0"/>
              <a:t>Presupuestación.</a:t>
            </a:r>
            <a:endParaRPr lang="es-MX" dirty="0"/>
          </a:p>
          <a:p>
            <a:endParaRPr lang="es-MX" dirty="0" smtClean="0"/>
          </a:p>
          <a:p>
            <a:r>
              <a:rPr lang="es-MX" dirty="0" smtClean="0"/>
              <a:t>Adjudicación </a:t>
            </a:r>
            <a:r>
              <a:rPr lang="es-MX" dirty="0"/>
              <a:t>y </a:t>
            </a:r>
            <a:r>
              <a:rPr lang="es-MX" dirty="0" smtClean="0"/>
              <a:t>Contratación.</a:t>
            </a:r>
            <a:endParaRPr lang="es-MX" dirty="0"/>
          </a:p>
          <a:p>
            <a:endParaRPr lang="es-MX" dirty="0" smtClean="0"/>
          </a:p>
          <a:p>
            <a:r>
              <a:rPr lang="es-MX" dirty="0" smtClean="0"/>
              <a:t>Ejecución.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600767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>
                <a:hlinkClick r:id="rId2" action="ppaction://hlinkfile"/>
              </a:rPr>
              <a:t/>
            </a:r>
            <a:br>
              <a:rPr lang="es-MX" dirty="0" smtClean="0">
                <a:hlinkClick r:id="rId2" action="ppaction://hlinkfile"/>
              </a:rPr>
            </a:br>
            <a:r>
              <a:rPr lang="el-GR" dirty="0" smtClean="0">
                <a:hlinkClick r:id="rId2" action="ppaction://hlinkfile"/>
              </a:rPr>
              <a:t>Ω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9552" y="530352"/>
            <a:ext cx="8147248" cy="4986880"/>
          </a:xfrm>
        </p:spPr>
        <p:txBody>
          <a:bodyPr>
            <a:normAutofit/>
          </a:bodyPr>
          <a:lstStyle/>
          <a:p>
            <a:pPr algn="ctr"/>
            <a:endParaRPr lang="es-MX" dirty="0" smtClean="0"/>
          </a:p>
          <a:p>
            <a:pPr algn="ctr"/>
            <a:r>
              <a:rPr lang="es-MX" dirty="0" smtClean="0"/>
              <a:t>PRIMERA ETAPA</a:t>
            </a:r>
          </a:p>
          <a:p>
            <a:pPr algn="ctr"/>
            <a:endParaRPr lang="es-MX" dirty="0" smtClean="0"/>
          </a:p>
          <a:p>
            <a:pPr algn="ctr"/>
            <a:endParaRPr lang="es-MX" dirty="0" smtClean="0"/>
          </a:p>
          <a:p>
            <a:pPr algn="ctr"/>
            <a:endParaRPr lang="es-MX" dirty="0"/>
          </a:p>
          <a:p>
            <a:pPr algn="ctr"/>
            <a:r>
              <a:rPr lang="es-MX" dirty="0" smtClean="0"/>
              <a:t>PLANEACIÓN, PROGRAMACIÓN Y PRESUPUESTACIÓN</a:t>
            </a:r>
          </a:p>
          <a:p>
            <a:pPr marL="0" indent="0">
              <a:buNone/>
            </a:pPr>
            <a:endParaRPr lang="es-MX" dirty="0" smtClean="0"/>
          </a:p>
          <a:p>
            <a:pPr marL="0" indent="0">
              <a:buNone/>
            </a:pPr>
            <a:endParaRPr lang="es-MX" dirty="0" smtClean="0"/>
          </a:p>
          <a:p>
            <a:pPr marL="0" indent="0">
              <a:buNone/>
            </a:pP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71445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>
                <a:hlinkClick r:id="rId2" action="ppaction://hlinkfile"/>
              </a:rPr>
              <a:t>Ω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5536" y="530352"/>
            <a:ext cx="8291264" cy="4986880"/>
          </a:xfrm>
        </p:spPr>
        <p:txBody>
          <a:bodyPr/>
          <a:lstStyle/>
          <a:p>
            <a:pPr algn="ctr"/>
            <a:endParaRPr lang="es-MX" dirty="0" smtClean="0"/>
          </a:p>
          <a:p>
            <a:pPr algn="ctr"/>
            <a:r>
              <a:rPr lang="es-MX" dirty="0" smtClean="0"/>
              <a:t>SEGUNDA ETAPA</a:t>
            </a:r>
          </a:p>
          <a:p>
            <a:pPr algn="ctr"/>
            <a:endParaRPr lang="es-MX" dirty="0"/>
          </a:p>
          <a:p>
            <a:pPr algn="ctr"/>
            <a:endParaRPr lang="es-MX" dirty="0" smtClean="0"/>
          </a:p>
          <a:p>
            <a:pPr algn="ctr"/>
            <a:r>
              <a:rPr lang="es-MX" dirty="0" smtClean="0"/>
              <a:t>ADJUDICACIÓN Y CONTRATACIÓN</a:t>
            </a:r>
          </a:p>
          <a:p>
            <a:endParaRPr lang="es-MX" dirty="0"/>
          </a:p>
          <a:p>
            <a:endParaRPr lang="es-MX" dirty="0" smtClean="0"/>
          </a:p>
          <a:p>
            <a:endParaRPr lang="es-MX" dirty="0"/>
          </a:p>
          <a:p>
            <a:pPr marL="0" indent="0">
              <a:buNone/>
            </a:pP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073387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>
                <a:hlinkClick r:id="rId2" action="ppaction://hlinkfile"/>
              </a:rPr>
              <a:t>Ω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530352"/>
            <a:ext cx="8219256" cy="5058888"/>
          </a:xfrm>
        </p:spPr>
        <p:txBody>
          <a:bodyPr/>
          <a:lstStyle/>
          <a:p>
            <a:pPr algn="ctr"/>
            <a:endParaRPr lang="es-MX" dirty="0" smtClean="0"/>
          </a:p>
          <a:p>
            <a:pPr algn="ctr"/>
            <a:r>
              <a:rPr lang="es-MX" dirty="0" smtClean="0"/>
              <a:t>TERCERA ETAPA</a:t>
            </a:r>
          </a:p>
          <a:p>
            <a:pPr algn="ctr"/>
            <a:endParaRPr lang="es-MX" dirty="0"/>
          </a:p>
          <a:p>
            <a:pPr algn="ctr"/>
            <a:endParaRPr lang="es-MX" dirty="0" smtClean="0"/>
          </a:p>
          <a:p>
            <a:pPr algn="ctr"/>
            <a:endParaRPr lang="es-MX" dirty="0"/>
          </a:p>
          <a:p>
            <a:pPr algn="ctr"/>
            <a:r>
              <a:rPr lang="es-MX" dirty="0" smtClean="0"/>
              <a:t>EJECUCIÓN</a:t>
            </a:r>
          </a:p>
          <a:p>
            <a:endParaRPr lang="es-MX" dirty="0"/>
          </a:p>
          <a:p>
            <a:pPr marL="0" indent="0">
              <a:buNone/>
            </a:pP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519676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9552" y="530352"/>
            <a:ext cx="8147248" cy="5202904"/>
          </a:xfrm>
        </p:spPr>
        <p:txBody>
          <a:bodyPr>
            <a:normAutofit fontScale="92500"/>
          </a:bodyPr>
          <a:lstStyle/>
          <a:p>
            <a:r>
              <a:rPr lang="es-MX" dirty="0" smtClean="0"/>
              <a:t>Finalmente lo que se busca es:</a:t>
            </a:r>
          </a:p>
          <a:p>
            <a:endParaRPr lang="es-MX" dirty="0"/>
          </a:p>
          <a:p>
            <a:pPr algn="just"/>
            <a:r>
              <a:rPr lang="es-MX" dirty="0"/>
              <a:t>Que todas las entidades ejecutoras del estado, planeen, adjudiquen y ejecuten la obra </a:t>
            </a:r>
            <a:r>
              <a:rPr lang="es-MX" dirty="0" smtClean="0"/>
              <a:t>pública </a:t>
            </a:r>
            <a:r>
              <a:rPr lang="es-MX" dirty="0"/>
              <a:t>bajo un mismo criterio, logrando con esto mejorar la eficiencia, eficacia y transparencia en el uso de los recursos</a:t>
            </a:r>
            <a:r>
              <a:rPr lang="es-MX" dirty="0" smtClean="0"/>
              <a:t>.</a:t>
            </a:r>
          </a:p>
          <a:p>
            <a:pPr algn="just"/>
            <a:endParaRPr lang="es-MX" dirty="0"/>
          </a:p>
          <a:p>
            <a:pPr algn="just"/>
            <a:r>
              <a:rPr lang="es-ES_tradnl" dirty="0"/>
              <a:t>Que cada dependencia ejecutora designe una persona responsable de la integración y guarda del Expediente </a:t>
            </a:r>
            <a:r>
              <a:rPr lang="es-ES_tradnl" dirty="0" smtClean="0"/>
              <a:t>Unitario y nos lo comunique oficialmente.</a:t>
            </a:r>
            <a:endParaRPr lang="es-ES_tradnl" dirty="0"/>
          </a:p>
          <a:p>
            <a:pPr algn="just"/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605193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29 Imagen" descr="3.1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0013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Elipse"/>
          <p:cNvSpPr/>
          <p:nvPr/>
        </p:nvSpPr>
        <p:spPr>
          <a:xfrm>
            <a:off x="3708400" y="3286125"/>
            <a:ext cx="2663825" cy="2159000"/>
          </a:xfrm>
          <a:prstGeom prst="ellipse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 sz="1600"/>
          </a:p>
        </p:txBody>
      </p:sp>
      <p:sp>
        <p:nvSpPr>
          <p:cNvPr id="3076" name="4 CuadroTexto"/>
          <p:cNvSpPr txBox="1">
            <a:spLocks noChangeArrowheads="1"/>
          </p:cNvSpPr>
          <p:nvPr/>
        </p:nvSpPr>
        <p:spPr bwMode="auto">
          <a:xfrm>
            <a:off x="4325938" y="3944938"/>
            <a:ext cx="151606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s-MX" sz="1600">
                <a:latin typeface="Arial Black" pitchFamily="34" charset="0"/>
              </a:rPr>
              <a:t>Expediente </a:t>
            </a:r>
          </a:p>
          <a:p>
            <a:pPr algn="ctr" eaLnBrk="1" hangingPunct="1"/>
            <a:r>
              <a:rPr lang="es-MX" sz="1600">
                <a:latin typeface="Arial Black" pitchFamily="34" charset="0"/>
              </a:rPr>
              <a:t>Unitario</a:t>
            </a:r>
          </a:p>
        </p:txBody>
      </p:sp>
      <p:sp>
        <p:nvSpPr>
          <p:cNvPr id="6" name="5 Elipse"/>
          <p:cNvSpPr/>
          <p:nvPr/>
        </p:nvSpPr>
        <p:spPr>
          <a:xfrm>
            <a:off x="5003800" y="1628775"/>
            <a:ext cx="1655763" cy="1079500"/>
          </a:xfrm>
          <a:prstGeom prst="ellipse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 sz="1600"/>
          </a:p>
        </p:txBody>
      </p:sp>
      <p:sp>
        <p:nvSpPr>
          <p:cNvPr id="3078" name="6 CuadroTexto"/>
          <p:cNvSpPr txBox="1">
            <a:spLocks noChangeArrowheads="1"/>
          </p:cNvSpPr>
          <p:nvPr/>
        </p:nvSpPr>
        <p:spPr bwMode="auto">
          <a:xfrm>
            <a:off x="5021263" y="2041525"/>
            <a:ext cx="15668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s-MX" sz="1600">
                <a:latin typeface="Arial Black" pitchFamily="34" charset="0"/>
              </a:rPr>
              <a:t>SEFIR</a:t>
            </a:r>
          </a:p>
        </p:txBody>
      </p:sp>
      <p:sp>
        <p:nvSpPr>
          <p:cNvPr id="8" name="7 Elipse"/>
          <p:cNvSpPr/>
          <p:nvPr/>
        </p:nvSpPr>
        <p:spPr>
          <a:xfrm>
            <a:off x="7019925" y="2925763"/>
            <a:ext cx="1655763" cy="1079500"/>
          </a:xfrm>
          <a:prstGeom prst="ellipse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 sz="1600"/>
          </a:p>
        </p:txBody>
      </p:sp>
      <p:sp>
        <p:nvSpPr>
          <p:cNvPr id="3080" name="8 CuadroTexto"/>
          <p:cNvSpPr txBox="1">
            <a:spLocks noChangeArrowheads="1"/>
          </p:cNvSpPr>
          <p:nvPr/>
        </p:nvSpPr>
        <p:spPr bwMode="auto">
          <a:xfrm>
            <a:off x="7037388" y="3122613"/>
            <a:ext cx="156686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s-MX" sz="1600">
                <a:latin typeface="Arial Black" pitchFamily="34" charset="0"/>
              </a:rPr>
              <a:t>Auditoria</a:t>
            </a:r>
          </a:p>
          <a:p>
            <a:pPr algn="ctr" eaLnBrk="1" hangingPunct="1"/>
            <a:r>
              <a:rPr lang="es-MX" sz="1600">
                <a:latin typeface="Arial Black" pitchFamily="34" charset="0"/>
              </a:rPr>
              <a:t>Superior del </a:t>
            </a:r>
          </a:p>
          <a:p>
            <a:pPr algn="ctr" eaLnBrk="1" hangingPunct="1"/>
            <a:r>
              <a:rPr lang="es-MX" sz="1600">
                <a:latin typeface="Arial Black" pitchFamily="34" charset="0"/>
              </a:rPr>
              <a:t>Estado</a:t>
            </a:r>
          </a:p>
        </p:txBody>
      </p:sp>
      <p:sp>
        <p:nvSpPr>
          <p:cNvPr id="10" name="9 Elipse"/>
          <p:cNvSpPr/>
          <p:nvPr/>
        </p:nvSpPr>
        <p:spPr>
          <a:xfrm>
            <a:off x="1763713" y="1773238"/>
            <a:ext cx="1871662" cy="1222375"/>
          </a:xfrm>
          <a:prstGeom prst="ellipse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 sz="1600"/>
          </a:p>
        </p:txBody>
      </p:sp>
      <p:sp>
        <p:nvSpPr>
          <p:cNvPr id="3082" name="10 CuadroTexto"/>
          <p:cNvSpPr txBox="1">
            <a:spLocks noChangeArrowheads="1"/>
          </p:cNvSpPr>
          <p:nvPr/>
        </p:nvSpPr>
        <p:spPr bwMode="auto">
          <a:xfrm>
            <a:off x="1925638" y="1844675"/>
            <a:ext cx="1566862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s-MX" sz="1600">
                <a:latin typeface="Arial Black" pitchFamily="34" charset="0"/>
              </a:rPr>
              <a:t>Auditoria </a:t>
            </a:r>
          </a:p>
          <a:p>
            <a:pPr algn="ctr" eaLnBrk="1" hangingPunct="1"/>
            <a:r>
              <a:rPr lang="es-MX" sz="1600">
                <a:latin typeface="Arial Black" pitchFamily="34" charset="0"/>
              </a:rPr>
              <a:t>Superior de la</a:t>
            </a:r>
          </a:p>
          <a:p>
            <a:pPr algn="ctr" eaLnBrk="1" hangingPunct="1"/>
            <a:r>
              <a:rPr lang="es-MX" sz="1600">
                <a:latin typeface="Arial Black" pitchFamily="34" charset="0"/>
              </a:rPr>
              <a:t>Federación</a:t>
            </a:r>
          </a:p>
        </p:txBody>
      </p:sp>
      <p:sp>
        <p:nvSpPr>
          <p:cNvPr id="12" name="11 Elipse"/>
          <p:cNvSpPr/>
          <p:nvPr/>
        </p:nvSpPr>
        <p:spPr>
          <a:xfrm>
            <a:off x="1042988" y="3716338"/>
            <a:ext cx="1657350" cy="1081087"/>
          </a:xfrm>
          <a:prstGeom prst="ellipse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 sz="1600"/>
          </a:p>
        </p:txBody>
      </p:sp>
      <p:sp>
        <p:nvSpPr>
          <p:cNvPr id="3084" name="12 CuadroTexto"/>
          <p:cNvSpPr txBox="1">
            <a:spLocks noChangeArrowheads="1"/>
          </p:cNvSpPr>
          <p:nvPr/>
        </p:nvSpPr>
        <p:spPr bwMode="auto">
          <a:xfrm>
            <a:off x="1133475" y="3913188"/>
            <a:ext cx="156686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s-MX" sz="1600">
                <a:latin typeface="Arial Black" pitchFamily="34" charset="0"/>
              </a:rPr>
              <a:t>Función </a:t>
            </a:r>
          </a:p>
          <a:p>
            <a:pPr algn="ctr" eaLnBrk="1" hangingPunct="1"/>
            <a:r>
              <a:rPr lang="es-MX" sz="1600">
                <a:latin typeface="Arial Black" pitchFamily="34" charset="0"/>
              </a:rPr>
              <a:t>Pública</a:t>
            </a:r>
          </a:p>
          <a:p>
            <a:pPr algn="ctr" eaLnBrk="1" hangingPunct="1"/>
            <a:r>
              <a:rPr lang="es-MX" sz="1600">
                <a:latin typeface="Arial Black" pitchFamily="34" charset="0"/>
              </a:rPr>
              <a:t>Federal</a:t>
            </a:r>
          </a:p>
        </p:txBody>
      </p:sp>
      <p:cxnSp>
        <p:nvCxnSpPr>
          <p:cNvPr id="15" name="14 Conector recto de flecha"/>
          <p:cNvCxnSpPr>
            <a:endCxn id="4" idx="1"/>
          </p:cNvCxnSpPr>
          <p:nvPr/>
        </p:nvCxnSpPr>
        <p:spPr>
          <a:xfrm>
            <a:off x="3276600" y="2852738"/>
            <a:ext cx="820738" cy="749300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Conector recto de flecha"/>
          <p:cNvCxnSpPr>
            <a:stCxn id="12" idx="6"/>
            <a:endCxn id="4" idx="2"/>
          </p:cNvCxnSpPr>
          <p:nvPr/>
        </p:nvCxnSpPr>
        <p:spPr>
          <a:xfrm>
            <a:off x="2700338" y="4256088"/>
            <a:ext cx="1008062" cy="109537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18 Conector recto de flecha"/>
          <p:cNvCxnSpPr/>
          <p:nvPr/>
        </p:nvCxnSpPr>
        <p:spPr>
          <a:xfrm flipH="1">
            <a:off x="5508625" y="2708275"/>
            <a:ext cx="142875" cy="649288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20 Conector recto de flecha"/>
          <p:cNvCxnSpPr>
            <a:stCxn id="3080" idx="1"/>
          </p:cNvCxnSpPr>
          <p:nvPr/>
        </p:nvCxnSpPr>
        <p:spPr>
          <a:xfrm flipH="1">
            <a:off x="6156325" y="3538538"/>
            <a:ext cx="881063" cy="322262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15 Elipse"/>
          <p:cNvSpPr/>
          <p:nvPr/>
        </p:nvSpPr>
        <p:spPr>
          <a:xfrm>
            <a:off x="1979613" y="5300663"/>
            <a:ext cx="1657350" cy="1081087"/>
          </a:xfrm>
          <a:prstGeom prst="ellipse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 sz="1600"/>
          </a:p>
        </p:txBody>
      </p:sp>
      <p:sp>
        <p:nvSpPr>
          <p:cNvPr id="3090" name="12 CuadroTexto"/>
          <p:cNvSpPr txBox="1">
            <a:spLocks noChangeArrowheads="1"/>
          </p:cNvSpPr>
          <p:nvPr/>
        </p:nvSpPr>
        <p:spPr bwMode="auto">
          <a:xfrm>
            <a:off x="2051050" y="5570538"/>
            <a:ext cx="15668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s-MX" sz="1600">
                <a:latin typeface="Arial Black" pitchFamily="34" charset="0"/>
              </a:rPr>
              <a:t>Entidad </a:t>
            </a:r>
          </a:p>
          <a:p>
            <a:pPr algn="ctr" eaLnBrk="1" hangingPunct="1"/>
            <a:r>
              <a:rPr lang="es-MX" sz="1600">
                <a:latin typeface="Arial Black" pitchFamily="34" charset="0"/>
              </a:rPr>
              <a:t>Normativa</a:t>
            </a:r>
          </a:p>
        </p:txBody>
      </p:sp>
      <p:cxnSp>
        <p:nvCxnSpPr>
          <p:cNvPr id="20" name="19 Conector recto de flecha"/>
          <p:cNvCxnSpPr>
            <a:stCxn id="16" idx="7"/>
            <a:endCxn id="4" idx="3"/>
          </p:cNvCxnSpPr>
          <p:nvPr/>
        </p:nvCxnSpPr>
        <p:spPr>
          <a:xfrm flipV="1">
            <a:off x="3394075" y="5129213"/>
            <a:ext cx="703263" cy="330200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23 Elipse"/>
          <p:cNvSpPr/>
          <p:nvPr/>
        </p:nvSpPr>
        <p:spPr>
          <a:xfrm>
            <a:off x="6516688" y="5084763"/>
            <a:ext cx="1657350" cy="1081087"/>
          </a:xfrm>
          <a:prstGeom prst="ellipse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MX" sz="1600"/>
          </a:p>
        </p:txBody>
      </p:sp>
      <p:sp>
        <p:nvSpPr>
          <p:cNvPr id="3093" name="12 CuadroTexto"/>
          <p:cNvSpPr txBox="1">
            <a:spLocks noChangeArrowheads="1"/>
          </p:cNvSpPr>
          <p:nvPr/>
        </p:nvSpPr>
        <p:spPr bwMode="auto">
          <a:xfrm>
            <a:off x="6588125" y="5283200"/>
            <a:ext cx="156686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s-MX" sz="1600">
                <a:latin typeface="Arial Black" pitchFamily="34" charset="0"/>
              </a:rPr>
              <a:t>Órgano de</a:t>
            </a:r>
          </a:p>
          <a:p>
            <a:pPr algn="ctr" eaLnBrk="1" hangingPunct="1"/>
            <a:r>
              <a:rPr lang="es-MX" sz="1600">
                <a:latin typeface="Arial Black" pitchFamily="34" charset="0"/>
              </a:rPr>
              <a:t>Control</a:t>
            </a:r>
          </a:p>
          <a:p>
            <a:pPr algn="ctr" eaLnBrk="1" hangingPunct="1"/>
            <a:r>
              <a:rPr lang="es-MX" sz="1600">
                <a:latin typeface="Arial Black" pitchFamily="34" charset="0"/>
              </a:rPr>
              <a:t>Interno</a:t>
            </a:r>
          </a:p>
        </p:txBody>
      </p:sp>
      <p:cxnSp>
        <p:nvCxnSpPr>
          <p:cNvPr id="26" name="25 Conector recto de flecha"/>
          <p:cNvCxnSpPr>
            <a:stCxn id="24" idx="1"/>
          </p:cNvCxnSpPr>
          <p:nvPr/>
        </p:nvCxnSpPr>
        <p:spPr>
          <a:xfrm flipH="1" flipV="1">
            <a:off x="6227763" y="4868863"/>
            <a:ext cx="531812" cy="373062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7338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204864"/>
            <a:ext cx="7727829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4558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s-MX" dirty="0" smtClean="0"/>
              <a:t>CURSO DE CAPACITACION</a:t>
            </a:r>
            <a:endParaRPr lang="es-MX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55576" y="4077072"/>
            <a:ext cx="7772400" cy="1440160"/>
          </a:xfrm>
        </p:spPr>
        <p:txBody>
          <a:bodyPr>
            <a:noAutofit/>
          </a:bodyPr>
          <a:lstStyle/>
          <a:p>
            <a:pPr algn="ctr"/>
            <a:endParaRPr lang="es-MX" sz="2800" dirty="0" smtClean="0"/>
          </a:p>
          <a:p>
            <a:pPr algn="ctr"/>
            <a:r>
              <a:rPr lang="es-MX" sz="2800" b="1" dirty="0" smtClean="0"/>
              <a:t>REGISTRO BASICO DOCUMENTAL</a:t>
            </a:r>
          </a:p>
          <a:p>
            <a:pPr algn="ctr"/>
            <a:r>
              <a:rPr lang="es-MX" sz="2800" b="1" dirty="0" smtClean="0"/>
              <a:t>R.B.D.</a:t>
            </a:r>
          </a:p>
          <a:p>
            <a:endParaRPr lang="es-MX" sz="2800" dirty="0"/>
          </a:p>
          <a:p>
            <a:endParaRPr lang="es-MX" sz="2800" dirty="0"/>
          </a:p>
          <a:p>
            <a:endParaRPr lang="es-MX" sz="2800" dirty="0"/>
          </a:p>
        </p:txBody>
      </p:sp>
    </p:spTree>
    <p:extLst>
      <p:ext uri="{BB962C8B-B14F-4D97-AF65-F5344CB8AC3E}">
        <p14:creationId xmlns:p14="http://schemas.microsoft.com/office/powerpoint/2010/main" val="2703740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9552" y="530352"/>
            <a:ext cx="8147248" cy="4842864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s-MX" dirty="0" smtClean="0"/>
              <a:t>TEMAS</a:t>
            </a:r>
          </a:p>
          <a:p>
            <a:r>
              <a:rPr lang="es-MX" dirty="0" smtClean="0"/>
              <a:t>Introducción</a:t>
            </a:r>
          </a:p>
          <a:p>
            <a:endParaRPr lang="es-MX" dirty="0" smtClean="0"/>
          </a:p>
          <a:p>
            <a:r>
              <a:rPr lang="es-MX" dirty="0" smtClean="0"/>
              <a:t>Objetivo</a:t>
            </a:r>
          </a:p>
          <a:p>
            <a:endParaRPr lang="es-MX" dirty="0" smtClean="0"/>
          </a:p>
          <a:p>
            <a:r>
              <a:rPr lang="es-MX" dirty="0" smtClean="0"/>
              <a:t>Planeación, Programación y Presupuestación</a:t>
            </a:r>
          </a:p>
          <a:p>
            <a:endParaRPr lang="es-MX" dirty="0" smtClean="0"/>
          </a:p>
          <a:p>
            <a:r>
              <a:rPr lang="es-MX" dirty="0" smtClean="0"/>
              <a:t>Adjudicación y Contratación</a:t>
            </a:r>
          </a:p>
          <a:p>
            <a:pPr marL="0" indent="0">
              <a:buNone/>
            </a:pPr>
            <a:endParaRPr lang="es-MX" dirty="0" smtClean="0"/>
          </a:p>
          <a:p>
            <a:r>
              <a:rPr lang="es-MX" dirty="0" smtClean="0"/>
              <a:t>Ejecución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535314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530352"/>
            <a:ext cx="8219256" cy="4770856"/>
          </a:xfrm>
        </p:spPr>
        <p:txBody>
          <a:bodyPr>
            <a:normAutofit/>
          </a:bodyPr>
          <a:lstStyle/>
          <a:p>
            <a:pPr algn="ctr"/>
            <a:r>
              <a:rPr lang="es-MX" dirty="0" smtClean="0"/>
              <a:t>INTRODUCCIÓN</a:t>
            </a:r>
          </a:p>
          <a:p>
            <a:endParaRPr lang="es-MX" dirty="0" smtClean="0"/>
          </a:p>
          <a:p>
            <a:pPr algn="just"/>
            <a:r>
              <a:rPr lang="es-MX" dirty="0" smtClean="0"/>
              <a:t>Se </a:t>
            </a:r>
            <a:r>
              <a:rPr lang="es-MX" dirty="0"/>
              <a:t>revisaron los diversos instrumentos que se utilizaban para la</a:t>
            </a:r>
            <a:r>
              <a:rPr lang="es-MX" dirty="0">
                <a:solidFill>
                  <a:srgbClr val="FF0000"/>
                </a:solidFill>
              </a:rPr>
              <a:t> </a:t>
            </a:r>
            <a:r>
              <a:rPr lang="es-MX" dirty="0"/>
              <a:t>realización de auditorias de los Expedientes Unitarios, el </a:t>
            </a:r>
            <a:r>
              <a:rPr lang="es-ES_tradnl" dirty="0"/>
              <a:t>Registro Auxiliar de Fiscalización (RAF) Estado, la Ficha Técnica de Datos (FID) Federación y la guía de auditoria utilizada por la Auditoria Superior del Estado.</a:t>
            </a:r>
            <a:endParaRPr lang="es-MX" dirty="0"/>
          </a:p>
          <a:p>
            <a:pPr algn="just"/>
            <a:endParaRPr lang="es-MX" dirty="0" smtClean="0"/>
          </a:p>
        </p:txBody>
      </p:sp>
    </p:spTree>
    <p:extLst>
      <p:ext uri="{BB962C8B-B14F-4D97-AF65-F5344CB8AC3E}">
        <p14:creationId xmlns:p14="http://schemas.microsoft.com/office/powerpoint/2010/main" val="77216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5229200"/>
            <a:ext cx="8183880" cy="1051560"/>
          </a:xfrm>
        </p:spPr>
        <p:txBody>
          <a:bodyPr/>
          <a:lstStyle/>
          <a:p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9552" y="530352"/>
            <a:ext cx="8147248" cy="4842864"/>
          </a:xfrm>
        </p:spPr>
        <p:txBody>
          <a:bodyPr>
            <a:normAutofit lnSpcReduction="10000"/>
          </a:bodyPr>
          <a:lstStyle/>
          <a:p>
            <a:pPr algn="just"/>
            <a:r>
              <a:rPr lang="es-ES_tradnl" dirty="0"/>
              <a:t>Se encontró similitud en los documentos solicitados para la revisión de auditorias</a:t>
            </a:r>
          </a:p>
          <a:p>
            <a:pPr marL="0" indent="0" algn="just">
              <a:buNone/>
            </a:pPr>
            <a:endParaRPr lang="es-ES_tradnl" sz="1050" dirty="0"/>
          </a:p>
          <a:p>
            <a:pPr algn="just"/>
            <a:r>
              <a:rPr lang="es-ES_tradnl" dirty="0"/>
              <a:t>Se detectó que el fundamento legal de los documentos no era acorde con la legislación actual (</a:t>
            </a:r>
            <a:r>
              <a:rPr lang="es-ES" dirty="0"/>
              <a:t>Ley de Obras Públicas y Servicios Relacionados con las mismas para el  Estado de Coahuila de Zaragoza) </a:t>
            </a:r>
            <a:endParaRPr lang="es-ES_tradnl" dirty="0"/>
          </a:p>
          <a:p>
            <a:pPr lvl="0" algn="just"/>
            <a:endParaRPr lang="es-MX" dirty="0"/>
          </a:p>
          <a:p>
            <a:pPr algn="just"/>
            <a:r>
              <a:rPr lang="es-ES_tradnl" dirty="0"/>
              <a:t>Las  Dependencias ejecutoras utilizaban diferentes criterios para la adjudicación y ejecución de las obras</a:t>
            </a:r>
            <a:endParaRPr lang="es-MX" dirty="0"/>
          </a:p>
          <a:p>
            <a:pPr algn="just"/>
            <a:endParaRPr lang="es-MX" dirty="0" smtClean="0"/>
          </a:p>
        </p:txBody>
      </p:sp>
    </p:spTree>
    <p:extLst>
      <p:ext uri="{BB962C8B-B14F-4D97-AF65-F5344CB8AC3E}">
        <p14:creationId xmlns:p14="http://schemas.microsoft.com/office/powerpoint/2010/main" val="1596123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83568" y="530352"/>
            <a:ext cx="8003232" cy="4914872"/>
          </a:xfrm>
        </p:spPr>
        <p:txBody>
          <a:bodyPr>
            <a:normAutofit/>
          </a:bodyPr>
          <a:lstStyle/>
          <a:p>
            <a:pPr algn="ctr"/>
            <a:r>
              <a:rPr lang="es-MX" dirty="0" smtClean="0"/>
              <a:t>OBJETIVO</a:t>
            </a:r>
          </a:p>
          <a:p>
            <a:pPr algn="just"/>
            <a:r>
              <a:rPr lang="es-MX" dirty="0"/>
              <a:t>Elaborar un solo instrumento que reúna los requisitos normativos de la </a:t>
            </a:r>
            <a:r>
              <a:rPr lang="es-ES" dirty="0"/>
              <a:t>Ley de Obras Públicas y Servicios Relacionados con las mismas para el  Estado de Coahuila de Zaragoza y </a:t>
            </a:r>
            <a:r>
              <a:rPr lang="es-MX" dirty="0"/>
              <a:t>los mínimos requeridos a juicio de esta Dependencia por la</a:t>
            </a:r>
            <a:r>
              <a:rPr lang="es-MX" b="1" dirty="0"/>
              <a:t> </a:t>
            </a:r>
            <a:r>
              <a:rPr lang="es-MX" dirty="0"/>
              <a:t>Ley de Obra </a:t>
            </a:r>
            <a:r>
              <a:rPr lang="es-MX" dirty="0" smtClean="0"/>
              <a:t>Públicas </a:t>
            </a:r>
            <a:r>
              <a:rPr lang="es-MX" dirty="0"/>
              <a:t>y Servicios Relacionados las mismas (FEDERAL) y su Reglamento,</a:t>
            </a:r>
            <a:r>
              <a:rPr lang="es-ES" dirty="0"/>
              <a:t> </a:t>
            </a:r>
            <a:r>
              <a:rPr lang="es-MX" dirty="0"/>
              <a:t>el cual </a:t>
            </a:r>
            <a:r>
              <a:rPr lang="es-MX" dirty="0" smtClean="0"/>
              <a:t>denominaremos </a:t>
            </a:r>
            <a:r>
              <a:rPr lang="es-MX" dirty="0"/>
              <a:t>Registro Básico Documental (RBD)</a:t>
            </a:r>
          </a:p>
          <a:p>
            <a:pPr algn="ctr"/>
            <a:endParaRPr lang="es-MX" dirty="0" smtClean="0"/>
          </a:p>
          <a:p>
            <a:pPr algn="ctr"/>
            <a:endParaRPr lang="es-MX" dirty="0" smtClean="0"/>
          </a:p>
        </p:txBody>
      </p:sp>
    </p:spTree>
    <p:extLst>
      <p:ext uri="{BB962C8B-B14F-4D97-AF65-F5344CB8AC3E}">
        <p14:creationId xmlns:p14="http://schemas.microsoft.com/office/powerpoint/2010/main" val="2800863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s-MX" dirty="0" smtClean="0"/>
              <a:t>Lograr </a:t>
            </a:r>
            <a:r>
              <a:rPr lang="es-MX" dirty="0"/>
              <a:t>la unificación de  criterios para la planeación, adjudicación y ejecución de </a:t>
            </a:r>
            <a:r>
              <a:rPr lang="es-MX"/>
              <a:t>obra </a:t>
            </a:r>
            <a:r>
              <a:rPr lang="es-MX" smtClean="0"/>
              <a:t>pública.</a:t>
            </a:r>
            <a:endParaRPr lang="es-MX" dirty="0" smtClean="0"/>
          </a:p>
          <a:p>
            <a:pPr algn="just"/>
            <a:endParaRPr lang="es-MX" dirty="0"/>
          </a:p>
          <a:p>
            <a:pPr algn="just"/>
            <a:r>
              <a:rPr lang="es-ES" dirty="0"/>
              <a:t>Integrar en tiempo y forma  los EXPEDIENTES </a:t>
            </a:r>
            <a:r>
              <a:rPr lang="es-ES" dirty="0" smtClean="0"/>
              <a:t>UNITARIOS,  </a:t>
            </a:r>
            <a:r>
              <a:rPr lang="es-ES" dirty="0"/>
              <a:t>permitirá que las auditorias realizadas se lleven de una manera más rápida, propiciando así el suprimir o minimizar  las irregularidades documentales.</a:t>
            </a:r>
            <a:endParaRPr lang="es-MX" dirty="0"/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66807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o">
  <a:themeElements>
    <a:clrScheme name="Aspecto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o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specto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1131</TotalTime>
  <Words>433</Words>
  <Application>Microsoft Office PowerPoint</Application>
  <PresentationFormat>Presentación en pantalla (4:3)</PresentationFormat>
  <Paragraphs>91</Paragraphs>
  <Slides>15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16" baseType="lpstr">
      <vt:lpstr>Aspecto</vt:lpstr>
      <vt:lpstr>Presentación de PowerPoint</vt:lpstr>
      <vt:lpstr>Presentación de PowerPoint</vt:lpstr>
      <vt:lpstr>Presentación de PowerPoint</vt:lpstr>
      <vt:lpstr>CURSO DE CAPACITACION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 Ω</vt:lpstr>
      <vt:lpstr>Ω</vt:lpstr>
      <vt:lpstr>Ω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CURSO DE CAPACITACION</dc:title>
  <dc:creator>Miguel Angel Cardenas de la Peña</dc:creator>
  <cp:lastModifiedBy>Miguel Angel Cardenas de la Peña</cp:lastModifiedBy>
  <cp:revision>46</cp:revision>
  <dcterms:created xsi:type="dcterms:W3CDTF">2013-04-05T20:26:02Z</dcterms:created>
  <dcterms:modified xsi:type="dcterms:W3CDTF">2013-04-18T19:06:01Z</dcterms:modified>
</cp:coreProperties>
</file>